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2" y="466"/>
      </p:cViewPr>
      <p:guideLst>
        <p:guide orient="horz" pos="822"/>
        <p:guide pos="3840"/>
      </p:guideLst>
    </p:cSldViewPr>
  </p:slideViewPr>
  <p:notesTextViewPr>
    <p:cViewPr>
      <p:scale>
        <a:sx n="1" d="1"/>
        <a:sy n="1" d="1"/>
      </p:scale>
      <p:origin x="0" y="0"/>
    </p:cViewPr>
  </p:notesTextViewPr>
  <p:notesViewPr>
    <p:cSldViewPr snapToGrid="0" showGuides="1">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F39D6-76D5-4A32-8DFA-7FCC5428CB2E}" type="datetimeFigureOut">
              <a:rPr kumimoji="1" lang="ja-JP" altLang="en-US" smtClean="0"/>
              <a:t>2020/3/6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8885E-F5C8-48E3-A53B-91DF0E3A500D}" type="slidenum">
              <a:rPr kumimoji="1" lang="ja-JP" altLang="en-US" smtClean="0"/>
              <a:t>‹#›</a:t>
            </a:fld>
            <a:endParaRPr kumimoji="1" lang="ja-JP" altLang="en-US"/>
          </a:p>
        </p:txBody>
      </p:sp>
    </p:spTree>
    <p:extLst>
      <p:ext uri="{BB962C8B-B14F-4D97-AF65-F5344CB8AC3E}">
        <p14:creationId xmlns:p14="http://schemas.microsoft.com/office/powerpoint/2010/main" val="32202994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pic>
        <p:nvPicPr>
          <p:cNvPr id="7" name="Picture 18" descr="logo1-tome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31620" y="5779363"/>
            <a:ext cx="4134065" cy="4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292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48082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140066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92413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327935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915394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3420113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8565307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18662192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6458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87792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0" y="6419850"/>
            <a:ext cx="12192000" cy="438150"/>
          </a:xfrm>
          <a:prstGeom prst="rect">
            <a:avLst/>
          </a:prstGeom>
          <a:gradFill>
            <a:gsLst>
              <a:gs pos="0">
                <a:schemeClr val="bg1"/>
              </a:gs>
              <a:gs pos="74000">
                <a:srgbClr val="151569"/>
              </a:gs>
              <a:gs pos="83000">
                <a:srgbClr val="151569"/>
              </a:gs>
              <a:gs pos="100000">
                <a:srgbClr val="1515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 name="正方形/長方形 6"/>
          <p:cNvSpPr/>
          <p:nvPr userDrawn="1"/>
        </p:nvSpPr>
        <p:spPr>
          <a:xfrm>
            <a:off x="0" y="0"/>
            <a:ext cx="12192000" cy="438150"/>
          </a:xfrm>
          <a:prstGeom prst="rect">
            <a:avLst/>
          </a:prstGeom>
          <a:gradFill>
            <a:gsLst>
              <a:gs pos="0">
                <a:srgbClr val="151569">
                  <a:alpha val="0"/>
                </a:srgbClr>
              </a:gs>
              <a:gs pos="74000">
                <a:srgbClr val="151569"/>
              </a:gs>
              <a:gs pos="83000">
                <a:srgbClr val="151569"/>
              </a:gs>
              <a:gs pos="100000">
                <a:srgbClr val="1515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9522" y="85725"/>
            <a:ext cx="1335803" cy="303065"/>
          </a:xfrm>
          <a:prstGeom prst="rect">
            <a:avLst/>
          </a:prstGeom>
        </p:spPr>
      </p:pic>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9067800" y="6475623"/>
            <a:ext cx="1137249" cy="365125"/>
          </a:xfrm>
          <a:prstGeom prst="rect">
            <a:avLst/>
          </a:prstGeom>
        </p:spPr>
        <p:txBody>
          <a:bodyPr vert="horz" lIns="91440" tIns="45720" rIns="91440" bIns="45720" rtlCol="0" anchor="ctr"/>
          <a:lstStyle>
            <a:lvl1pPr algn="l">
              <a:defRPr sz="1200" b="1">
                <a:solidFill>
                  <a:schemeClr val="bg1"/>
                </a:solidFill>
              </a:defRPr>
            </a:lvl1pPr>
          </a:lstStyle>
          <a:p>
            <a:fld id="{2160BD7F-AAB7-4F22-8EAA-8754EC84468D}" type="datetimeFigureOut">
              <a:rPr lang="ja-JP" altLang="en-US" smtClean="0"/>
              <a:pPr/>
              <a:t>2020/3/6</a:t>
            </a:fld>
            <a:endParaRPr lang="ja-JP" altLang="en-US"/>
          </a:p>
        </p:txBody>
      </p:sp>
      <p:sp>
        <p:nvSpPr>
          <p:cNvPr id="5" name="フッター プレースホルダー 4"/>
          <p:cNvSpPr>
            <a:spLocks noGrp="1"/>
          </p:cNvSpPr>
          <p:nvPr>
            <p:ph type="ftr" sz="quarter" idx="3"/>
          </p:nvPr>
        </p:nvSpPr>
        <p:spPr>
          <a:xfrm>
            <a:off x="4038600" y="6468644"/>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ja-JP" altLang="en-US"/>
          </a:p>
        </p:txBody>
      </p:sp>
      <p:sp>
        <p:nvSpPr>
          <p:cNvPr id="6" name="スライド番号プレースホルダー 5"/>
          <p:cNvSpPr>
            <a:spLocks noGrp="1"/>
          </p:cNvSpPr>
          <p:nvPr>
            <p:ph type="sldNum" sz="quarter" idx="4"/>
          </p:nvPr>
        </p:nvSpPr>
        <p:spPr>
          <a:xfrm>
            <a:off x="10567358" y="6468644"/>
            <a:ext cx="786442" cy="365125"/>
          </a:xfrm>
          <a:prstGeom prst="rect">
            <a:avLst/>
          </a:prstGeom>
        </p:spPr>
        <p:txBody>
          <a:bodyPr vert="horz" lIns="91440" tIns="45720" rIns="91440" bIns="45720" rtlCol="0" anchor="ctr"/>
          <a:lstStyle>
            <a:lvl1pPr algn="r">
              <a:defRPr sz="1200" b="1">
                <a:solidFill>
                  <a:schemeClr val="bg1"/>
                </a:solidFill>
              </a:defRPr>
            </a:lvl1pPr>
          </a:lstStyle>
          <a:p>
            <a:fld id="{8827D7AB-2669-4439-9A08-7A3A67CB37F6}" type="slidenum">
              <a:rPr lang="ja-JP" altLang="en-US" smtClean="0"/>
              <a:pPr/>
              <a:t>‹#›</a:t>
            </a:fld>
            <a:endParaRPr lang="ja-JP" altLang="en-US"/>
          </a:p>
        </p:txBody>
      </p:sp>
      <p:sp>
        <p:nvSpPr>
          <p:cNvPr id="10" name="日付プレースホルダー 3"/>
          <p:cNvSpPr txBox="1">
            <a:spLocks/>
          </p:cNvSpPr>
          <p:nvPr userDrawn="1"/>
        </p:nvSpPr>
        <p:spPr>
          <a:xfrm>
            <a:off x="217105" y="6468488"/>
            <a:ext cx="2983295"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b="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smtClean="0"/>
              <a:t> </a:t>
            </a:r>
            <a:r>
              <a:rPr lang="en-US" altLang="ja-JP" b="1" dirty="0" smtClean="0"/>
              <a:t>© </a:t>
            </a:r>
            <a:r>
              <a:rPr lang="en-US" altLang="ja-JP" b="1" dirty="0" smtClean="0"/>
              <a:t>2020  </a:t>
            </a:r>
            <a:r>
              <a:rPr lang="en-US" altLang="ja-JP" b="1" dirty="0" smtClean="0"/>
              <a:t>DENGYO all rights reserved. </a:t>
            </a:r>
            <a:endParaRPr lang="ja-JP" altLang="en-US" b="1" dirty="0"/>
          </a:p>
        </p:txBody>
      </p:sp>
    </p:spTree>
    <p:extLst>
      <p:ext uri="{BB962C8B-B14F-4D97-AF65-F5344CB8AC3E}">
        <p14:creationId xmlns:p14="http://schemas.microsoft.com/office/powerpoint/2010/main" val="361549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999042" y="1724290"/>
            <a:ext cx="8208962" cy="271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小塚ゴシック Pro B" pitchFamily="34" charset="-128"/>
                <a:ea typeface="小塚ゴシック Pro B" pitchFamily="34" charset="-128"/>
                <a:cs typeface="+mj-cs"/>
              </a:defRPr>
            </a:lvl1pPr>
            <a:lvl2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0" cap="none" spc="0" normalizeH="0" baseline="0" noProof="0" dirty="0" smtClean="0">
                <a:ln>
                  <a:noFill/>
                </a:ln>
                <a:solidFill>
                  <a:srgbClr val="000000"/>
                </a:solidFill>
                <a:effectLst/>
                <a:uLnTx/>
                <a:uFillTx/>
                <a:ea typeface="小塚ゴシック Pro B" pitchFamily="34" charset="-128"/>
                <a:cs typeface="+mj-cs"/>
              </a:rPr>
              <a:t>Falcon WAVE</a:t>
            </a:r>
            <a:r>
              <a:rPr kumimoji="1" lang="ja-JP" altLang="en-US" sz="2800" b="1" i="0" u="none" strike="noStrike" kern="0" cap="none" spc="0" normalizeH="0" baseline="0" noProof="0" dirty="0" smtClean="0">
                <a:ln>
                  <a:noFill/>
                </a:ln>
                <a:solidFill>
                  <a:srgbClr val="000000"/>
                </a:solidFill>
                <a:effectLst/>
                <a:uLnTx/>
                <a:uFillTx/>
                <a:ea typeface="小塚ゴシック Pro B" pitchFamily="34" charset="-128"/>
                <a:cs typeface="+mj-cs"/>
              </a:rPr>
              <a:t>シリーズ</a:t>
            </a:r>
            <a:endParaRPr kumimoji="1" lang="en-US" altLang="ja-JP" sz="2800" b="1" i="0" u="none" strike="noStrike" kern="0" cap="none" spc="0" normalizeH="0" baseline="0" noProof="0" dirty="0" smtClean="0">
              <a:ln>
                <a:noFill/>
              </a:ln>
              <a:solidFill>
                <a:srgbClr val="000000"/>
              </a:solidFill>
              <a:effectLst/>
              <a:uLnTx/>
              <a:uFillTx/>
              <a:ea typeface="小塚ゴシック Pro B" pitchFamily="34"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6000" b="1" kern="0" dirty="0" smtClean="0">
                <a:solidFill>
                  <a:srgbClr val="000000"/>
                </a:solidFill>
              </a:rPr>
              <a:t>おくだけ</a:t>
            </a:r>
            <a:r>
              <a:rPr lang="ja-JP" altLang="en-US" sz="6000" b="1" kern="0" dirty="0">
                <a:solidFill>
                  <a:srgbClr val="000000"/>
                </a:solidFill>
              </a:rPr>
              <a:t>カメラ</a:t>
            </a:r>
            <a:r>
              <a:rPr kumimoji="1" lang="en-US" altLang="ja-JP" sz="4400" b="1" i="0" u="none" strike="noStrike" kern="0" cap="none" spc="0" normalizeH="0" baseline="0" noProof="0" dirty="0" smtClean="0">
                <a:ln>
                  <a:noFill/>
                </a:ln>
                <a:solidFill>
                  <a:srgbClr val="000000"/>
                </a:solidFill>
                <a:effectLst/>
                <a:uLnTx/>
                <a:uFillTx/>
                <a:ea typeface="小塚ゴシック Pro B" pitchFamily="34" charset="-128"/>
                <a:cs typeface="+mj-cs"/>
              </a:rPr>
              <a:t/>
            </a:r>
            <a:br>
              <a:rPr kumimoji="1" lang="en-US" altLang="ja-JP" sz="4400" b="1" i="0" u="none" strike="noStrike" kern="0" cap="none" spc="0" normalizeH="0" baseline="0" noProof="0" dirty="0" smtClean="0">
                <a:ln>
                  <a:noFill/>
                </a:ln>
                <a:solidFill>
                  <a:srgbClr val="000000"/>
                </a:solidFill>
                <a:effectLst/>
                <a:uLnTx/>
                <a:uFillTx/>
                <a:ea typeface="小塚ゴシック Pro B" pitchFamily="34" charset="-128"/>
                <a:cs typeface="+mj-cs"/>
              </a:rPr>
            </a:br>
            <a:r>
              <a:rPr kumimoji="1" lang="ja-JP" altLang="en-US" sz="2400" b="1" i="0" u="none" strike="noStrike" kern="0" cap="none" spc="0" normalizeH="0" baseline="0" noProof="0" dirty="0" smtClean="0">
                <a:ln>
                  <a:noFill/>
                </a:ln>
                <a:solidFill>
                  <a:srgbClr val="000000"/>
                </a:solidFill>
                <a:effectLst/>
                <a:uLnTx/>
                <a:uFillTx/>
                <a:ea typeface="小塚ゴシック Pro B" pitchFamily="34" charset="-128"/>
                <a:cs typeface="+mj-cs"/>
              </a:rPr>
              <a:t>ソーラー式自立電源カメラのご提案</a:t>
            </a:r>
          </a:p>
        </p:txBody>
      </p:sp>
      <p:pic>
        <p:nvPicPr>
          <p:cNvPr id="6" name="Picture 10" descr="\\saksvfs1\坂戸事業所\マーケ-事開\00営業情報\falcon\Falconイラスト\合成_黒.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0" y="438602"/>
            <a:ext cx="17462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4780084" y="4840940"/>
            <a:ext cx="2646878" cy="461665"/>
          </a:xfrm>
          <a:prstGeom prst="rect">
            <a:avLst/>
          </a:prstGeom>
          <a:noFill/>
        </p:spPr>
        <p:txBody>
          <a:bodyPr wrap="none" rtlCol="0">
            <a:spAutoFit/>
          </a:bodyPr>
          <a:lstStyle/>
          <a:p>
            <a:pPr fontAlgn="base">
              <a:spcBef>
                <a:spcPct val="0"/>
              </a:spcBef>
              <a:spcAft>
                <a:spcPct val="0"/>
              </a:spcAft>
            </a:pPr>
            <a:r>
              <a:rPr lang="ja-JP" altLang="en-US" sz="2400" dirty="0" smtClean="0">
                <a:solidFill>
                  <a:srgbClr val="000000"/>
                </a:solidFill>
                <a:latin typeface="HGP創英角ｺﾞｼｯｸUB"/>
                <a:ea typeface="HGP創英角ｺﾞｼｯｸUB"/>
              </a:rPr>
              <a:t>令和２年１月２２日</a:t>
            </a:r>
            <a:endParaRPr lang="ja-JP" altLang="en-US" sz="2400" dirty="0">
              <a:solidFill>
                <a:srgbClr val="000000"/>
              </a:solidFill>
              <a:latin typeface="HGP創英角ｺﾞｼｯｸUB"/>
              <a:ea typeface="HGP創英角ｺﾞｼｯｸUB"/>
            </a:endParaRPr>
          </a:p>
        </p:txBody>
      </p:sp>
      <p:sp>
        <p:nvSpPr>
          <p:cNvPr id="8" name="テキスト ボックス 7"/>
          <p:cNvSpPr txBox="1"/>
          <p:nvPr/>
        </p:nvSpPr>
        <p:spPr>
          <a:xfrm>
            <a:off x="300260" y="630886"/>
            <a:ext cx="2945037" cy="461665"/>
          </a:xfrm>
          <a:prstGeom prst="rect">
            <a:avLst/>
          </a:prstGeom>
          <a:noFill/>
        </p:spPr>
        <p:txBody>
          <a:bodyPr wrap="none" rtlCol="0">
            <a:spAutoFit/>
          </a:bodyPr>
          <a:lstStyle/>
          <a:p>
            <a:pPr fontAlgn="base">
              <a:spcBef>
                <a:spcPct val="0"/>
              </a:spcBef>
              <a:spcAft>
                <a:spcPct val="0"/>
              </a:spcAft>
            </a:pPr>
            <a:r>
              <a:rPr lang="en-US" altLang="ja-JP" sz="2400" dirty="0" smtClean="0">
                <a:solidFill>
                  <a:srgbClr val="000000"/>
                </a:solidFill>
                <a:latin typeface="HGP創英角ｺﾞｼｯｸUB"/>
                <a:ea typeface="HGP創英角ｺﾞｼｯｸUB"/>
              </a:rPr>
              <a:t>**********</a:t>
            </a:r>
            <a:r>
              <a:rPr lang="ja-JP" altLang="en-US" sz="2400" dirty="0">
                <a:solidFill>
                  <a:srgbClr val="000000"/>
                </a:solidFill>
                <a:latin typeface="HGP創英角ｺﾞｼｯｸUB"/>
                <a:ea typeface="HGP創英角ｺﾞｼｯｸUB"/>
              </a:rPr>
              <a:t>　</a:t>
            </a:r>
            <a:r>
              <a:rPr lang="ja-JP" altLang="en-US" sz="2400" dirty="0" smtClean="0">
                <a:solidFill>
                  <a:srgbClr val="000000"/>
                </a:solidFill>
                <a:latin typeface="HGP創英角ｺﾞｼｯｸUB"/>
                <a:ea typeface="HGP創英角ｺﾞｼｯｸUB"/>
              </a:rPr>
              <a:t>御中</a:t>
            </a:r>
            <a:endParaRPr lang="ja-JP" altLang="en-US" sz="2400" dirty="0">
              <a:solidFill>
                <a:srgbClr val="000000"/>
              </a:solidFill>
              <a:latin typeface="HGP創英角ｺﾞｼｯｸUB"/>
              <a:ea typeface="HGP創英角ｺﾞｼｯｸUB"/>
            </a:endParaRPr>
          </a:p>
        </p:txBody>
      </p:sp>
    </p:spTree>
    <p:extLst>
      <p:ext uri="{BB962C8B-B14F-4D97-AF65-F5344CB8AC3E}">
        <p14:creationId xmlns:p14="http://schemas.microsoft.com/office/powerpoint/2010/main" val="267095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01625" y="17463"/>
            <a:ext cx="7223125" cy="420687"/>
          </a:xfrm>
          <a:prstGeom prst="rect">
            <a:avLst/>
          </a:prstGeom>
        </p:spPr>
        <p:txBody>
          <a:bodyPr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小塚ゴシック Pr6N B" panose="020B0800000000000000" pitchFamily="34" charset="-128"/>
                <a:ea typeface="小塚ゴシック Pr6N B" panose="020B0800000000000000" pitchFamily="34" charset="-128"/>
              </a:rPr>
              <a:t>適用領域</a:t>
            </a:r>
            <a:endParaRPr lang="ja-JP" altLang="en-US" sz="2400" b="1" dirty="0">
              <a:solidFill>
                <a:schemeClr val="bg1"/>
              </a:solidFill>
              <a:latin typeface="小塚ゴシック Pr6N B" panose="020B0800000000000000" pitchFamily="34" charset="-128"/>
              <a:ea typeface="小塚ゴシック Pr6N B" panose="020B0800000000000000" pitchFamily="34" charset="-128"/>
            </a:endParaRPr>
          </a:p>
        </p:txBody>
      </p:sp>
      <p:sp>
        <p:nvSpPr>
          <p:cNvPr id="3" name="正方形/長方形 2"/>
          <p:cNvSpPr/>
          <p:nvPr/>
        </p:nvSpPr>
        <p:spPr>
          <a:xfrm>
            <a:off x="483548" y="620688"/>
            <a:ext cx="5454272" cy="1569660"/>
          </a:xfrm>
          <a:prstGeom prst="rect">
            <a:avLst/>
          </a:prstGeom>
        </p:spPr>
        <p:txBody>
          <a:bodyPr wrap="square">
            <a:spAutoFit/>
          </a:bodyPr>
          <a:lstStyle/>
          <a:p>
            <a:r>
              <a:rPr lang="ja-JP" altLang="en-US" sz="2400" b="1" dirty="0" smtClean="0"/>
              <a:t>①自然現場監視</a:t>
            </a:r>
            <a:endParaRPr lang="en-US" altLang="ja-JP" sz="2400" b="1" dirty="0" smtClean="0"/>
          </a:p>
          <a:p>
            <a:r>
              <a:rPr lang="ja-JP" altLang="en-US" sz="1600" dirty="0" smtClean="0"/>
              <a:t> 自然</a:t>
            </a:r>
            <a:r>
              <a:rPr lang="ja-JP" altLang="en-US" sz="1600" dirty="0" smtClean="0"/>
              <a:t>災害発生あるいは危険時の緊急監視が可能。</a:t>
            </a:r>
            <a:r>
              <a:rPr lang="ja-JP" altLang="en-US" sz="1600" dirty="0" smtClean="0"/>
              <a:t>観光</a:t>
            </a:r>
            <a:r>
              <a:rPr lang="ja-JP" altLang="en-US" sz="1600" dirty="0" smtClean="0"/>
              <a:t>地</a:t>
            </a:r>
            <a:r>
              <a:rPr lang="en-US" altLang="ja-JP" sz="1600" dirty="0" smtClean="0"/>
              <a:t/>
            </a:r>
            <a:br>
              <a:rPr lang="en-US" altLang="ja-JP" sz="1600" dirty="0" smtClean="0"/>
            </a:br>
            <a:r>
              <a:rPr lang="ja-JP" altLang="en-US" sz="1600" dirty="0"/>
              <a:t> </a:t>
            </a:r>
            <a:r>
              <a:rPr lang="ja-JP" altLang="en-US" sz="1600" dirty="0" smtClean="0"/>
              <a:t>の</a:t>
            </a:r>
            <a:r>
              <a:rPr lang="ja-JP" altLang="en-US" sz="1600" dirty="0" smtClean="0"/>
              <a:t>景色や観光客のモニタリングも。</a:t>
            </a:r>
            <a:endParaRPr lang="en-US" altLang="ja-JP" sz="1600" dirty="0" smtClean="0"/>
          </a:p>
          <a:p>
            <a:endParaRPr lang="en-US" altLang="ja-JP" sz="2000" dirty="0" smtClean="0"/>
          </a:p>
          <a:p>
            <a:r>
              <a:rPr lang="en-US" altLang="ja-JP" sz="2000" dirty="0"/>
              <a:t> </a:t>
            </a:r>
            <a:endParaRPr lang="ja-JP" altLang="ja-JP" sz="2000" dirty="0"/>
          </a:p>
        </p:txBody>
      </p:sp>
      <p:sp>
        <p:nvSpPr>
          <p:cNvPr id="4" name="正方形/長方形 3"/>
          <p:cNvSpPr/>
          <p:nvPr/>
        </p:nvSpPr>
        <p:spPr>
          <a:xfrm>
            <a:off x="6153844" y="686909"/>
            <a:ext cx="5550476" cy="1015663"/>
          </a:xfrm>
          <a:prstGeom prst="rect">
            <a:avLst/>
          </a:prstGeom>
        </p:spPr>
        <p:txBody>
          <a:bodyPr wrap="square">
            <a:spAutoFit/>
          </a:bodyPr>
          <a:lstStyle/>
          <a:p>
            <a:pPr lvl="0"/>
            <a:r>
              <a:rPr lang="ja-JP" altLang="en-US" sz="2400" b="1" dirty="0" smtClean="0">
                <a:solidFill>
                  <a:srgbClr val="000000"/>
                </a:solidFill>
              </a:rPr>
              <a:t>②工事現場監視</a:t>
            </a:r>
            <a:endParaRPr lang="en-US" altLang="ja-JP" sz="2400" b="1" dirty="0" smtClean="0">
              <a:solidFill>
                <a:srgbClr val="000000"/>
              </a:solidFill>
            </a:endParaRPr>
          </a:p>
          <a:p>
            <a:pPr lvl="0"/>
            <a:r>
              <a:rPr lang="ja-JP" altLang="en-US" sz="1600" dirty="0" smtClean="0">
                <a:solidFill>
                  <a:srgbClr val="000000"/>
                </a:solidFill>
              </a:rPr>
              <a:t> 期間</a:t>
            </a:r>
            <a:r>
              <a:rPr lang="ja-JP" altLang="en-US" sz="1600" dirty="0" smtClean="0">
                <a:solidFill>
                  <a:srgbClr val="000000"/>
                </a:solidFill>
              </a:rPr>
              <a:t>限定の工事現場の簡易監視が可能。</a:t>
            </a:r>
            <a:endParaRPr lang="en-US" altLang="ja-JP" sz="1600" dirty="0" smtClean="0">
              <a:solidFill>
                <a:srgbClr val="000000"/>
              </a:solidFill>
            </a:endParaRPr>
          </a:p>
          <a:p>
            <a:pPr lvl="0"/>
            <a:endParaRPr lang="en-US" altLang="ja-JP" sz="2000" dirty="0" smtClean="0">
              <a:solidFill>
                <a:srgbClr val="000000"/>
              </a:solidFill>
            </a:endParaRPr>
          </a:p>
        </p:txBody>
      </p:sp>
      <p:sp>
        <p:nvSpPr>
          <p:cNvPr id="5" name="正方形/長方形 4"/>
          <p:cNvSpPr/>
          <p:nvPr/>
        </p:nvSpPr>
        <p:spPr>
          <a:xfrm>
            <a:off x="555555" y="3501008"/>
            <a:ext cx="5084435" cy="1508105"/>
          </a:xfrm>
          <a:prstGeom prst="rect">
            <a:avLst/>
          </a:prstGeom>
        </p:spPr>
        <p:txBody>
          <a:bodyPr wrap="square">
            <a:spAutoFit/>
          </a:bodyPr>
          <a:lstStyle/>
          <a:p>
            <a:pPr lvl="0"/>
            <a:r>
              <a:rPr lang="ja-JP" altLang="en-US" sz="2400" b="1" dirty="0" smtClean="0">
                <a:solidFill>
                  <a:srgbClr val="000000"/>
                </a:solidFill>
              </a:rPr>
              <a:t>③施設セキュリティ監視</a:t>
            </a:r>
            <a:endParaRPr lang="en-US" altLang="ja-JP" sz="2400" b="1" dirty="0" smtClean="0">
              <a:solidFill>
                <a:srgbClr val="000000"/>
              </a:solidFill>
            </a:endParaRPr>
          </a:p>
          <a:p>
            <a:pPr lvl="0"/>
            <a:r>
              <a:rPr lang="ja-JP" altLang="en-US" sz="1600" dirty="0" smtClean="0">
                <a:solidFill>
                  <a:srgbClr val="000000"/>
                </a:solidFill>
              </a:rPr>
              <a:t> 工場</a:t>
            </a:r>
            <a:r>
              <a:rPr lang="ja-JP" altLang="en-US" sz="1600" dirty="0" smtClean="0">
                <a:solidFill>
                  <a:srgbClr val="000000"/>
                </a:solidFill>
              </a:rPr>
              <a:t>や太陽光発電施設などの重要ポイントの</a:t>
            </a:r>
            <a:r>
              <a:rPr lang="ja-JP" altLang="en-US" sz="1600" dirty="0" smtClean="0">
                <a:solidFill>
                  <a:srgbClr val="000000"/>
                </a:solidFill>
              </a:rPr>
              <a:t>簡易</a:t>
            </a:r>
            <a:r>
              <a:rPr lang="en-US" altLang="ja-JP" sz="1600" dirty="0" smtClean="0">
                <a:solidFill>
                  <a:srgbClr val="000000"/>
                </a:solidFill>
              </a:rPr>
              <a:t/>
            </a:r>
            <a:br>
              <a:rPr lang="en-US" altLang="ja-JP" sz="1600" dirty="0" smtClean="0">
                <a:solidFill>
                  <a:srgbClr val="000000"/>
                </a:solidFill>
              </a:rPr>
            </a:br>
            <a:r>
              <a:rPr lang="en-US" altLang="ja-JP" sz="1600" dirty="0" smtClean="0">
                <a:solidFill>
                  <a:srgbClr val="000000"/>
                </a:solidFill>
              </a:rPr>
              <a:t> </a:t>
            </a:r>
            <a:r>
              <a:rPr lang="ja-JP" altLang="en-US" sz="1600" dirty="0" smtClean="0">
                <a:solidFill>
                  <a:srgbClr val="000000"/>
                </a:solidFill>
              </a:rPr>
              <a:t>監視</a:t>
            </a:r>
            <a:r>
              <a:rPr lang="ja-JP" altLang="en-US" sz="1600" dirty="0" smtClean="0">
                <a:solidFill>
                  <a:srgbClr val="000000"/>
                </a:solidFill>
              </a:rPr>
              <a:t>が可能。</a:t>
            </a:r>
            <a:endParaRPr lang="en-US" altLang="ja-JP" sz="1600" dirty="0" smtClean="0">
              <a:solidFill>
                <a:srgbClr val="000000"/>
              </a:solidFill>
            </a:endParaRPr>
          </a:p>
          <a:p>
            <a:pPr lvl="0"/>
            <a:endParaRPr lang="en-US" altLang="ja-JP" dirty="0" smtClean="0">
              <a:solidFill>
                <a:srgbClr val="000000"/>
              </a:solidFill>
            </a:endParaRPr>
          </a:p>
          <a:p>
            <a:pPr lvl="0"/>
            <a:endParaRPr lang="en-US" altLang="ja-JP" dirty="0" smtClean="0">
              <a:solidFill>
                <a:srgbClr val="000000"/>
              </a:solidFill>
            </a:endParaRPr>
          </a:p>
        </p:txBody>
      </p:sp>
      <p:sp>
        <p:nvSpPr>
          <p:cNvPr id="6" name="正方形/長方形 5"/>
          <p:cNvSpPr/>
          <p:nvPr/>
        </p:nvSpPr>
        <p:spPr>
          <a:xfrm>
            <a:off x="6224602" y="3475595"/>
            <a:ext cx="5330903" cy="954107"/>
          </a:xfrm>
          <a:prstGeom prst="rect">
            <a:avLst/>
          </a:prstGeom>
        </p:spPr>
        <p:txBody>
          <a:bodyPr wrap="square">
            <a:spAutoFit/>
          </a:bodyPr>
          <a:lstStyle/>
          <a:p>
            <a:r>
              <a:rPr lang="ja-JP" altLang="en-US" sz="2400" b="1" dirty="0" smtClean="0"/>
              <a:t>④地域セキュリティ監視</a:t>
            </a:r>
            <a:endParaRPr lang="en-US" altLang="ja-JP" sz="2400" b="1" dirty="0" smtClean="0"/>
          </a:p>
          <a:p>
            <a:r>
              <a:rPr lang="ja-JP" altLang="en-US" sz="1600" dirty="0" smtClean="0"/>
              <a:t> 地域</a:t>
            </a:r>
            <a:r>
              <a:rPr lang="ja-JP" altLang="en-US" sz="1600" dirty="0" smtClean="0"/>
              <a:t>防犯に対して、カメラの柔軟設置により簡易監視</a:t>
            </a:r>
            <a:r>
              <a:rPr lang="ja-JP" altLang="en-US" sz="1600" dirty="0" smtClean="0"/>
              <a:t>が</a:t>
            </a:r>
            <a:r>
              <a:rPr lang="en-US" altLang="ja-JP" sz="1600" dirty="0" smtClean="0"/>
              <a:t/>
            </a:r>
            <a:br>
              <a:rPr lang="en-US" altLang="ja-JP" sz="1600" dirty="0" smtClean="0"/>
            </a:br>
            <a:r>
              <a:rPr lang="en-US" altLang="ja-JP" sz="1600" dirty="0" smtClean="0"/>
              <a:t> </a:t>
            </a:r>
            <a:r>
              <a:rPr lang="ja-JP" altLang="en-US" sz="1600" dirty="0" smtClean="0"/>
              <a:t>可能</a:t>
            </a:r>
            <a:r>
              <a:rPr lang="ja-JP" altLang="en-US" sz="1600" dirty="0" smtClean="0"/>
              <a:t>。</a:t>
            </a:r>
            <a:endParaRPr lang="ja-JP" altLang="en-US" sz="1600" dirty="0"/>
          </a:p>
        </p:txBody>
      </p:sp>
      <p:pic>
        <p:nvPicPr>
          <p:cNvPr id="7" name="Picture 3"/>
          <p:cNvPicPr>
            <a:picLocks noChangeAspect="1" noChangeArrowheads="1"/>
          </p:cNvPicPr>
          <p:nvPr/>
        </p:nvPicPr>
        <p:blipFill>
          <a:blip r:embed="rId2" cstate="print"/>
          <a:srcRect/>
          <a:stretch>
            <a:fillRect/>
          </a:stretch>
        </p:blipFill>
        <p:spPr bwMode="auto">
          <a:xfrm>
            <a:off x="8863081" y="1510156"/>
            <a:ext cx="2519597" cy="1656184"/>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3207296" y="1556792"/>
            <a:ext cx="2432695" cy="1609548"/>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9053159" y="4496381"/>
            <a:ext cx="2139440" cy="1601216"/>
          </a:xfrm>
          <a:prstGeom prst="rect">
            <a:avLst/>
          </a:prstGeom>
          <a:noFill/>
          <a:ln w="9525">
            <a:noFill/>
            <a:miter lim="800000"/>
            <a:headEnd/>
            <a:tailEnd/>
          </a:ln>
        </p:spPr>
      </p:pic>
      <p:pic>
        <p:nvPicPr>
          <p:cNvPr id="10" name="Picture 24" descr="\\saksvfs1\坂戸事業所\事業開発部\02 第2事業開発グループ\仮計画書・報告書\報告書\14-52R(ジャトコ様）\写真\P1010450.JPG"/>
          <p:cNvPicPr>
            <a:picLocks noChangeAspect="1" noChangeArrowheads="1"/>
          </p:cNvPicPr>
          <p:nvPr/>
        </p:nvPicPr>
        <p:blipFill>
          <a:blip r:embed="rId5" cstate="print"/>
          <a:srcRect/>
          <a:stretch>
            <a:fillRect/>
          </a:stretch>
        </p:blipFill>
        <p:spPr bwMode="auto">
          <a:xfrm>
            <a:off x="3311565" y="4537836"/>
            <a:ext cx="2062533" cy="1656183"/>
          </a:xfrm>
          <a:prstGeom prst="rect">
            <a:avLst/>
          </a:prstGeom>
          <a:noFill/>
          <a:ln>
            <a:noFill/>
          </a:ln>
          <a:effectLst>
            <a:outerShdw blurRad="50800" dist="38100" dir="2700000" algn="tl" rotWithShape="0">
              <a:prstClr val="black">
                <a:alpha val="40000"/>
              </a:prstClr>
            </a:outerShdw>
          </a:effectLst>
          <a:extLst/>
        </p:spPr>
      </p:pic>
      <p:sp>
        <p:nvSpPr>
          <p:cNvPr id="11" name="正方形/長方形 10"/>
          <p:cNvSpPr/>
          <p:nvPr/>
        </p:nvSpPr>
        <p:spPr>
          <a:xfrm>
            <a:off x="630000" y="1639039"/>
            <a:ext cx="2361272" cy="738664"/>
          </a:xfrm>
          <a:prstGeom prst="rect">
            <a:avLst/>
          </a:prstGeom>
        </p:spPr>
        <p:txBody>
          <a:bodyPr wrap="square">
            <a:spAutoFit/>
          </a:bodyPr>
          <a:lstStyle/>
          <a:p>
            <a:r>
              <a:rPr lang="ja-JP" altLang="en-US" sz="1400" dirty="0" smtClean="0"/>
              <a:t>低消費電力により</a:t>
            </a:r>
            <a:r>
              <a:rPr lang="ja-JP" altLang="en-US" sz="1400" dirty="0" smtClean="0"/>
              <a:t>太陽光</a:t>
            </a:r>
            <a:endParaRPr lang="en-US" altLang="ja-JP" sz="1400" dirty="0" smtClean="0"/>
          </a:p>
          <a:p>
            <a:r>
              <a:rPr lang="ja-JP" altLang="en-US" sz="1400" dirty="0" smtClean="0"/>
              <a:t>パネル</a:t>
            </a:r>
            <a:r>
              <a:rPr lang="ja-JP" altLang="en-US" sz="1400" dirty="0" smtClean="0"/>
              <a:t>の自立運用で</a:t>
            </a:r>
            <a:r>
              <a:rPr lang="ja-JP" altLang="en-US" sz="1400" dirty="0" smtClean="0"/>
              <a:t>商用</a:t>
            </a:r>
            <a:endParaRPr lang="en-US" altLang="ja-JP" sz="1400" dirty="0" smtClean="0"/>
          </a:p>
          <a:p>
            <a:r>
              <a:rPr lang="ja-JP" altLang="en-US" sz="1400" dirty="0" smtClean="0"/>
              <a:t>電源</a:t>
            </a:r>
            <a:r>
              <a:rPr lang="ja-JP" altLang="en-US" sz="1400" dirty="0" smtClean="0"/>
              <a:t>不要でカメラ監視。</a:t>
            </a:r>
            <a:endParaRPr lang="en-US" altLang="ja-JP" sz="1400" dirty="0" smtClean="0"/>
          </a:p>
        </p:txBody>
      </p:sp>
      <p:sp>
        <p:nvSpPr>
          <p:cNvPr id="12" name="正方形/長方形 11"/>
          <p:cNvSpPr/>
          <p:nvPr/>
        </p:nvSpPr>
        <p:spPr>
          <a:xfrm>
            <a:off x="6300000" y="1654201"/>
            <a:ext cx="2361568" cy="954107"/>
          </a:xfrm>
          <a:prstGeom prst="rect">
            <a:avLst/>
          </a:prstGeom>
        </p:spPr>
        <p:txBody>
          <a:bodyPr wrap="square">
            <a:spAutoFit/>
          </a:bodyPr>
          <a:lstStyle/>
          <a:p>
            <a:r>
              <a:rPr lang="ja-JP" altLang="en-US" sz="1400" dirty="0" smtClean="0"/>
              <a:t>期間設置で可搬移動も可能で任意の場所でカメラ監視。</a:t>
            </a:r>
            <a:r>
              <a:rPr lang="en-US" altLang="ja-JP" sz="1400" dirty="0" smtClean="0"/>
              <a:t>Wi-Fi</a:t>
            </a:r>
            <a:r>
              <a:rPr lang="ja-JP" altLang="en-US" sz="1400" dirty="0" smtClean="0"/>
              <a:t>化サービスの併用も可能。</a:t>
            </a:r>
            <a:endParaRPr lang="en-US" altLang="ja-JP" sz="1400" dirty="0" smtClean="0"/>
          </a:p>
        </p:txBody>
      </p:sp>
      <p:sp>
        <p:nvSpPr>
          <p:cNvPr id="13" name="正方形/長方形 12"/>
          <p:cNvSpPr/>
          <p:nvPr/>
        </p:nvSpPr>
        <p:spPr>
          <a:xfrm>
            <a:off x="627563" y="4707721"/>
            <a:ext cx="2579733" cy="954107"/>
          </a:xfrm>
          <a:prstGeom prst="rect">
            <a:avLst/>
          </a:prstGeom>
        </p:spPr>
        <p:txBody>
          <a:bodyPr wrap="square">
            <a:spAutoFit/>
          </a:bodyPr>
          <a:lstStyle/>
          <a:p>
            <a:r>
              <a:rPr lang="ja-JP" altLang="en-US" sz="1400" dirty="0" smtClean="0"/>
              <a:t>有線構成が厳しい工場</a:t>
            </a:r>
            <a:r>
              <a:rPr lang="ja-JP" altLang="en-US" sz="1400" dirty="0" smtClean="0"/>
              <a:t>運用</a:t>
            </a:r>
            <a:endParaRPr lang="en-US" altLang="ja-JP" sz="1400" dirty="0" smtClean="0"/>
          </a:p>
          <a:p>
            <a:r>
              <a:rPr lang="ja-JP" altLang="en-US" sz="1400" dirty="0" smtClean="0"/>
              <a:t>後</a:t>
            </a:r>
            <a:r>
              <a:rPr lang="ja-JP" altLang="en-US" sz="1400" dirty="0" smtClean="0"/>
              <a:t>の後付けでも、広角</a:t>
            </a:r>
            <a:r>
              <a:rPr lang="ja-JP" altLang="en-US" sz="1400" dirty="0" smtClean="0"/>
              <a:t>＆</a:t>
            </a:r>
            <a:endParaRPr lang="en-US" altLang="ja-JP" sz="1400" dirty="0" smtClean="0"/>
          </a:p>
          <a:p>
            <a:r>
              <a:rPr lang="ja-JP" altLang="en-US" sz="1400" dirty="0" smtClean="0"/>
              <a:t>ズームカメラ</a:t>
            </a:r>
            <a:r>
              <a:rPr lang="ja-JP" altLang="en-US" sz="1400" dirty="0" smtClean="0"/>
              <a:t>での</a:t>
            </a:r>
            <a:r>
              <a:rPr lang="ja-JP" altLang="en-US" sz="1400" dirty="0" smtClean="0"/>
              <a:t>重要</a:t>
            </a:r>
            <a:endParaRPr lang="en-US" altLang="ja-JP" sz="1400" dirty="0" smtClean="0"/>
          </a:p>
          <a:p>
            <a:r>
              <a:rPr lang="ja-JP" altLang="en-US" sz="1400" dirty="0" smtClean="0"/>
              <a:t>ポイント</a:t>
            </a:r>
            <a:r>
              <a:rPr lang="ja-JP" altLang="en-US" sz="1400" dirty="0" smtClean="0"/>
              <a:t>の監視。</a:t>
            </a:r>
            <a:endParaRPr lang="en-US" altLang="ja-JP" sz="1400" dirty="0" smtClean="0"/>
          </a:p>
        </p:txBody>
      </p:sp>
      <p:sp>
        <p:nvSpPr>
          <p:cNvPr id="14" name="正方形/長方形 13"/>
          <p:cNvSpPr/>
          <p:nvPr/>
        </p:nvSpPr>
        <p:spPr>
          <a:xfrm>
            <a:off x="6477371" y="4653136"/>
            <a:ext cx="2385709" cy="954107"/>
          </a:xfrm>
          <a:prstGeom prst="rect">
            <a:avLst/>
          </a:prstGeom>
        </p:spPr>
        <p:txBody>
          <a:bodyPr wrap="square">
            <a:spAutoFit/>
          </a:bodyPr>
          <a:lstStyle/>
          <a:p>
            <a:r>
              <a:rPr lang="en-US" altLang="ja-JP" sz="1400" dirty="0" smtClean="0"/>
              <a:t>FalconWAVE2.4G</a:t>
            </a:r>
            <a:r>
              <a:rPr lang="ja-JP" altLang="en-US" sz="1400" dirty="0" smtClean="0"/>
              <a:t>の</a:t>
            </a:r>
            <a:endParaRPr lang="en-US" altLang="ja-JP" sz="1400" dirty="0" smtClean="0"/>
          </a:p>
          <a:p>
            <a:r>
              <a:rPr lang="ja-JP" altLang="en-US" sz="1400" dirty="0" smtClean="0"/>
              <a:t>マルチポイント</a:t>
            </a:r>
            <a:r>
              <a:rPr lang="ja-JP" altLang="en-US" sz="1400" dirty="0" smtClean="0"/>
              <a:t>拡張性</a:t>
            </a:r>
            <a:r>
              <a:rPr lang="ja-JP" altLang="en-US" sz="1400" dirty="0" smtClean="0"/>
              <a:t>で</a:t>
            </a:r>
            <a:endParaRPr lang="en-US" altLang="ja-JP" sz="1400" dirty="0" smtClean="0"/>
          </a:p>
          <a:p>
            <a:r>
              <a:rPr lang="ja-JP" altLang="en-US" sz="1400" dirty="0" smtClean="0"/>
              <a:t>死角</a:t>
            </a:r>
            <a:r>
              <a:rPr lang="ja-JP" altLang="en-US" sz="1400" dirty="0" smtClean="0"/>
              <a:t>を無くす</a:t>
            </a:r>
            <a:r>
              <a:rPr lang="ja-JP" altLang="en-US" sz="1400" dirty="0" smtClean="0"/>
              <a:t>セキュリティ</a:t>
            </a:r>
            <a:endParaRPr lang="en-US" altLang="ja-JP" sz="1400" dirty="0" smtClean="0"/>
          </a:p>
          <a:p>
            <a:r>
              <a:rPr lang="ja-JP" altLang="en-US" sz="1400" dirty="0" smtClean="0"/>
              <a:t>構成</a:t>
            </a:r>
            <a:r>
              <a:rPr lang="ja-JP" altLang="en-US" sz="1400" dirty="0" smtClean="0"/>
              <a:t>監視。</a:t>
            </a:r>
            <a:endParaRPr lang="en-US" altLang="ja-JP" sz="1400" dirty="0" smtClean="0"/>
          </a:p>
        </p:txBody>
      </p:sp>
    </p:spTree>
    <p:extLst>
      <p:ext uri="{BB962C8B-B14F-4D97-AF65-F5344CB8AC3E}">
        <p14:creationId xmlns:p14="http://schemas.microsoft.com/office/powerpoint/2010/main" val="95539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10590" y="0"/>
            <a:ext cx="7223125" cy="420687"/>
          </a:xfrm>
          <a:prstGeom prst="rect">
            <a:avLst/>
          </a:prstGeom>
        </p:spPr>
        <p:txBody>
          <a:bodyPr bIns="0"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小塚ゴシック Pr6N B" panose="020B0800000000000000" pitchFamily="34" charset="-128"/>
                <a:ea typeface="小塚ゴシック Pr6N B" panose="020B0800000000000000" pitchFamily="34" charset="-128"/>
              </a:rPr>
              <a:t>導入</a:t>
            </a:r>
            <a:r>
              <a:rPr lang="ja-JP" altLang="en-US" sz="2400" b="1" dirty="0">
                <a:solidFill>
                  <a:schemeClr val="bg1"/>
                </a:solidFill>
                <a:latin typeface="小塚ゴシック Pr6N B" panose="020B0800000000000000" pitchFamily="34" charset="-128"/>
                <a:ea typeface="小塚ゴシック Pr6N B" panose="020B0800000000000000" pitchFamily="34" charset="-128"/>
              </a:rPr>
              <a:t>事例</a:t>
            </a:r>
          </a:p>
        </p:txBody>
      </p:sp>
      <p:sp>
        <p:nvSpPr>
          <p:cNvPr id="3" name="正方形/長方形 2"/>
          <p:cNvSpPr/>
          <p:nvPr/>
        </p:nvSpPr>
        <p:spPr>
          <a:xfrm>
            <a:off x="494533" y="3717032"/>
            <a:ext cx="5178775" cy="1738938"/>
          </a:xfrm>
          <a:prstGeom prst="rect">
            <a:avLst/>
          </a:prstGeom>
        </p:spPr>
        <p:txBody>
          <a:bodyPr wrap="square">
            <a:spAutoFit/>
          </a:bodyPr>
          <a:lstStyle/>
          <a:p>
            <a:r>
              <a:rPr lang="ja-JP" altLang="en-US" sz="2000" dirty="0" smtClean="0">
                <a:ea typeface="小塚ゴシック Pr6N M"/>
              </a:rPr>
              <a:t>砂防工事現場監視</a:t>
            </a:r>
            <a:endParaRPr lang="en-US" altLang="ja-JP" sz="2000" dirty="0" smtClean="0">
              <a:ea typeface="小塚ゴシック Pr6N M"/>
            </a:endParaRPr>
          </a:p>
          <a:p>
            <a:endParaRPr lang="en-US" altLang="ja-JP" sz="700" dirty="0">
              <a:ea typeface="小塚ゴシック Pr6N M"/>
            </a:endParaRPr>
          </a:p>
          <a:p>
            <a:r>
              <a:rPr lang="ja-JP" altLang="en-US" sz="1600" dirty="0">
                <a:latin typeface="+mn-ea"/>
                <a:ea typeface="小塚ゴシック Pr6N M"/>
              </a:rPr>
              <a:t>長野県北陽</a:t>
            </a:r>
            <a:r>
              <a:rPr lang="ja-JP" altLang="en-US" sz="1600" dirty="0" smtClean="0">
                <a:latin typeface="+mn-ea"/>
                <a:ea typeface="小塚ゴシック Pr6N M"/>
              </a:rPr>
              <a:t>建設株式会社様</a:t>
            </a:r>
            <a:r>
              <a:rPr lang="ja-JP" altLang="en-US" sz="1600" dirty="0">
                <a:latin typeface="+mn-ea"/>
                <a:ea typeface="小塚ゴシック Pr6N M"/>
              </a:rPr>
              <a:t>は、砂防工事現場で、自立電源装置版の「おくだけ</a:t>
            </a:r>
            <a:r>
              <a:rPr lang="en-US" altLang="ja-JP" sz="1600" dirty="0">
                <a:latin typeface="+mn-ea"/>
                <a:ea typeface="小塚ゴシック Pr6N M"/>
              </a:rPr>
              <a:t>Wi-Fi/</a:t>
            </a:r>
            <a:r>
              <a:rPr lang="ja-JP" altLang="en-US" sz="1600" dirty="0">
                <a:latin typeface="+mn-ea"/>
                <a:ea typeface="小塚ゴシック Pr6N M"/>
              </a:rPr>
              <a:t>カメラ」により、本社と工事現場との間で遠隔カメラ監視と</a:t>
            </a:r>
            <a:r>
              <a:rPr lang="en-US" altLang="ja-JP" sz="1600" dirty="0">
                <a:latin typeface="+mn-ea"/>
                <a:ea typeface="小塚ゴシック Pr6N M"/>
              </a:rPr>
              <a:t>Wi-Fi</a:t>
            </a:r>
            <a:r>
              <a:rPr lang="ja-JP" altLang="en-US" sz="1600" dirty="0">
                <a:latin typeface="+mn-ea"/>
                <a:ea typeface="小塚ゴシック Pr6N M"/>
              </a:rPr>
              <a:t>エリア化。</a:t>
            </a:r>
          </a:p>
          <a:p>
            <a:r>
              <a:rPr lang="ja-JP" altLang="en-US" sz="1600" dirty="0" smtClean="0">
                <a:latin typeface="+mn-ea"/>
                <a:ea typeface="小塚ゴシック Pr6N M"/>
              </a:rPr>
              <a:t>第</a:t>
            </a:r>
            <a:r>
              <a:rPr lang="en-US" altLang="ja-JP" sz="1600" dirty="0" smtClean="0">
                <a:latin typeface="+mn-ea"/>
                <a:ea typeface="小塚ゴシック Pr6N M"/>
              </a:rPr>
              <a:t>18</a:t>
            </a:r>
            <a:r>
              <a:rPr lang="ja-JP" altLang="en-US" sz="1600" dirty="0">
                <a:latin typeface="+mn-ea"/>
                <a:ea typeface="小塚ゴシック Pr6N M"/>
              </a:rPr>
              <a:t>回松本砂防事務所工事安全対策研究発表会で最優秀賞を受賞</a:t>
            </a:r>
            <a:r>
              <a:rPr lang="ja-JP" altLang="en-US" sz="1600" dirty="0" smtClean="0">
                <a:latin typeface="+mn-ea"/>
                <a:ea typeface="小塚ゴシック Pr6N M"/>
              </a:rPr>
              <a:t>。</a:t>
            </a:r>
            <a:endParaRPr lang="ja-JP" altLang="ja-JP" sz="1600" dirty="0">
              <a:latin typeface="+mn-ea"/>
              <a:ea typeface="小塚ゴシック Pr6N M"/>
            </a:endParaRPr>
          </a:p>
        </p:txBody>
      </p:sp>
      <p:sp>
        <p:nvSpPr>
          <p:cNvPr id="6" name="正方形/長方形 5"/>
          <p:cNvSpPr/>
          <p:nvPr/>
        </p:nvSpPr>
        <p:spPr>
          <a:xfrm>
            <a:off x="494533" y="948015"/>
            <a:ext cx="4789110" cy="1369606"/>
          </a:xfrm>
          <a:prstGeom prst="rect">
            <a:avLst/>
          </a:prstGeom>
        </p:spPr>
        <p:txBody>
          <a:bodyPr wrap="square">
            <a:spAutoFit/>
          </a:bodyPr>
          <a:lstStyle/>
          <a:p>
            <a:r>
              <a:rPr lang="ja-JP" altLang="en-US" sz="2000" dirty="0" smtClean="0">
                <a:ea typeface="小塚ゴシック Pr6N M"/>
              </a:rPr>
              <a:t>河川堤防崩落現場監視</a:t>
            </a:r>
            <a:endParaRPr lang="en-US" altLang="ja-JP" sz="2000" dirty="0" smtClean="0">
              <a:ea typeface="小塚ゴシック Pr6N M"/>
            </a:endParaRPr>
          </a:p>
          <a:p>
            <a:endParaRPr lang="en-US" altLang="ja-JP" sz="700" dirty="0" smtClean="0">
              <a:ea typeface="小塚ゴシック Pr6N M"/>
            </a:endParaRPr>
          </a:p>
          <a:p>
            <a:r>
              <a:rPr lang="ja-JP" altLang="ja-JP" sz="1400" dirty="0" smtClean="0">
                <a:ea typeface="小塚ゴシック Pr6N M"/>
              </a:rPr>
              <a:t>山口</a:t>
            </a:r>
            <a:r>
              <a:rPr lang="ja-JP" altLang="en-US" sz="1400" dirty="0" smtClean="0">
                <a:ea typeface="小塚ゴシック Pr6N M"/>
              </a:rPr>
              <a:t>県河川</a:t>
            </a:r>
            <a:r>
              <a:rPr lang="ja-JP" altLang="ja-JP" sz="1400" dirty="0" smtClean="0">
                <a:ea typeface="小塚ゴシック Pr6N M"/>
              </a:rPr>
              <a:t>の</a:t>
            </a:r>
            <a:r>
              <a:rPr lang="ja-JP" altLang="en-US" sz="1400" dirty="0" smtClean="0">
                <a:ea typeface="小塚ゴシック Pr6N M"/>
              </a:rPr>
              <a:t>堤防の一部崩落発生</a:t>
            </a:r>
            <a:r>
              <a:rPr lang="ja-JP" altLang="ja-JP" sz="1400" dirty="0" smtClean="0">
                <a:ea typeface="小塚ゴシック Pr6N M"/>
              </a:rPr>
              <a:t>現場</a:t>
            </a:r>
            <a:r>
              <a:rPr lang="ja-JP" altLang="ja-JP" sz="1400" dirty="0">
                <a:ea typeface="小塚ゴシック Pr6N M"/>
              </a:rPr>
              <a:t>に、太陽光</a:t>
            </a:r>
            <a:r>
              <a:rPr lang="ja-JP" altLang="ja-JP" sz="1400" dirty="0" smtClean="0">
                <a:ea typeface="小塚ゴシック Pr6N M"/>
              </a:rPr>
              <a:t>発電</a:t>
            </a:r>
            <a:r>
              <a:rPr lang="ja-JP" altLang="en-US" sz="1400" dirty="0" smtClean="0">
                <a:ea typeface="小塚ゴシック Pr6N M"/>
              </a:rPr>
              <a:t>版</a:t>
            </a:r>
            <a:r>
              <a:rPr lang="ja-JP" altLang="ja-JP" sz="1400" dirty="0" smtClean="0">
                <a:ea typeface="小塚ゴシック Pr6N M"/>
              </a:rPr>
              <a:t>の</a:t>
            </a:r>
            <a:r>
              <a:rPr lang="ja-JP" altLang="en-US" sz="1400" dirty="0" smtClean="0">
                <a:ea typeface="小塚ゴシック Pr6N M"/>
              </a:rPr>
              <a:t>おくだけカメラ</a:t>
            </a:r>
            <a:r>
              <a:rPr lang="ja-JP" altLang="ja-JP" sz="1400" dirty="0" smtClean="0">
                <a:ea typeface="小塚ゴシック Pr6N M"/>
              </a:rPr>
              <a:t>を</a:t>
            </a:r>
            <a:r>
              <a:rPr lang="en-US" altLang="ja-JP" sz="1400" dirty="0">
                <a:ea typeface="小塚ゴシック Pr6N M"/>
              </a:rPr>
              <a:t>1</a:t>
            </a:r>
            <a:r>
              <a:rPr lang="ja-JP" altLang="ja-JP" sz="1400" dirty="0">
                <a:ea typeface="小塚ゴシック Pr6N M"/>
              </a:rPr>
              <a:t>日で</a:t>
            </a:r>
            <a:r>
              <a:rPr lang="ja-JP" altLang="ja-JP" sz="1400" dirty="0" smtClean="0">
                <a:ea typeface="小塚ゴシック Pr6N M"/>
              </a:rPr>
              <a:t>設置</a:t>
            </a:r>
            <a:r>
              <a:rPr lang="ja-JP" altLang="en-US" sz="1400" dirty="0" smtClean="0">
                <a:ea typeface="小塚ゴシック Pr6N M"/>
              </a:rPr>
              <a:t>。堤防のコンクリートブロックが流されて、周辺住民の土砂災害の危険な状況に、増水によるターゲット土嚢の流出を</a:t>
            </a:r>
            <a:r>
              <a:rPr lang="ja-JP" altLang="ja-JP" sz="1400" dirty="0" smtClean="0">
                <a:ea typeface="小塚ゴシック Pr6N M"/>
              </a:rPr>
              <a:t>監視</a:t>
            </a:r>
            <a:r>
              <a:rPr lang="ja-JP" altLang="en-US" sz="1400" dirty="0" smtClean="0">
                <a:ea typeface="小塚ゴシック Pr6N M"/>
              </a:rPr>
              <a:t>しています。</a:t>
            </a:r>
            <a:endParaRPr lang="en-US" altLang="ja-JP" sz="1400" dirty="0" smtClean="0">
              <a:ea typeface="小塚ゴシック Pr6N M"/>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982" y="3645025"/>
            <a:ext cx="511736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線吹き出し 2 (枠付き) 9"/>
          <p:cNvSpPr/>
          <p:nvPr/>
        </p:nvSpPr>
        <p:spPr bwMode="auto">
          <a:xfrm flipH="1">
            <a:off x="7370058" y="3320988"/>
            <a:ext cx="1944216" cy="216024"/>
          </a:xfrm>
          <a:prstGeom prst="borderCallout2">
            <a:avLst>
              <a:gd name="adj1" fmla="val 18750"/>
              <a:gd name="adj2" fmla="val -8333"/>
              <a:gd name="adj3" fmla="val 18750"/>
              <a:gd name="adj4" fmla="val -16667"/>
              <a:gd name="adj5" fmla="val 172399"/>
              <a:gd name="adj6" fmla="val -28475"/>
            </a:avLst>
          </a:prstGeom>
          <a:no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050" b="0" i="0" u="none" strike="noStrike" cap="none" normalizeH="0" baseline="0" dirty="0" smtClean="0">
                <a:ln>
                  <a:noFill/>
                </a:ln>
                <a:solidFill>
                  <a:srgbClr val="002060"/>
                </a:solidFill>
                <a:effectLst/>
                <a:latin typeface="小塚ゴシック Pr6N M" pitchFamily="34" charset="-128"/>
                <a:ea typeface="小塚ゴシック Pr6N M"/>
              </a:rPr>
              <a:t>旧タイプのカメラシステムです</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235" y="979863"/>
            <a:ext cx="2688569" cy="2017951"/>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097" y="970715"/>
            <a:ext cx="2688569" cy="2017951"/>
          </a:xfrm>
          <a:prstGeom prst="rect">
            <a:avLst/>
          </a:prstGeom>
        </p:spPr>
      </p:pic>
    </p:spTree>
    <p:extLst>
      <p:ext uri="{BB962C8B-B14F-4D97-AF65-F5344CB8AC3E}">
        <p14:creationId xmlns:p14="http://schemas.microsoft.com/office/powerpoint/2010/main" val="3174022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034098" y="4256665"/>
            <a:ext cx="6720254" cy="1866347"/>
          </a:xfrm>
          <a:prstGeom prst="roundRect">
            <a:avLst>
              <a:gd name="adj" fmla="val 5484"/>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ＭＳ Ｐゴシック"/>
              <a:ea typeface="ＭＳ Ｐゴシック"/>
              <a:cs typeface="+mn-cs"/>
            </a:endParaRPr>
          </a:p>
        </p:txBody>
      </p:sp>
      <p:sp>
        <p:nvSpPr>
          <p:cNvPr id="5" name="正方形/長方形 4"/>
          <p:cNvSpPr/>
          <p:nvPr/>
        </p:nvSpPr>
        <p:spPr>
          <a:xfrm>
            <a:off x="5043063" y="4391590"/>
            <a:ext cx="6584161" cy="1415772"/>
          </a:xfrm>
          <a:prstGeom prst="rect">
            <a:avLst/>
          </a:prstGeom>
        </p:spPr>
        <p:txBody>
          <a:bodyPr wrap="square">
            <a:spAutoFit/>
          </a:bodyPr>
          <a:lstStyle/>
          <a:p>
            <a:pPr fontAlgn="base">
              <a:spcBef>
                <a:spcPct val="0"/>
              </a:spcBef>
              <a:spcAft>
                <a:spcPct val="0"/>
              </a:spcAft>
            </a:pPr>
            <a:r>
              <a:rPr lang="ja-JP" altLang="en-US" sz="1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延長／集約伝送</a:t>
            </a:r>
            <a:endParaRPr lang="en-US" altLang="ja-JP" sz="1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最長</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6km</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の中継伝送が可能な長距離無線</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FalconWAVE®2.4G</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」を組み合わせることで、圏内エリアに設置した親機に最大</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台の子機（カメラ）を</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2.4GHz</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帯により無線で集約することができます。設置場所を問わず運用が可能なだけでなく、複数台のカメラを設置する場合のランニングコストを削減することもできます。</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20" y="1207648"/>
            <a:ext cx="11429933" cy="3049017"/>
          </a:xfrm>
          <a:prstGeom prst="rect">
            <a:avLst/>
          </a:prstGeom>
        </p:spPr>
      </p:pic>
      <p:sp>
        <p:nvSpPr>
          <p:cNvPr id="10" name="正方形/長方形 9"/>
          <p:cNvSpPr/>
          <p:nvPr/>
        </p:nvSpPr>
        <p:spPr>
          <a:xfrm>
            <a:off x="354330" y="868680"/>
            <a:ext cx="103958" cy="4371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58287" y="913624"/>
            <a:ext cx="4222995" cy="369332"/>
          </a:xfrm>
          <a:prstGeom prst="rect">
            <a:avLst/>
          </a:prstGeom>
          <a:noFill/>
        </p:spPr>
        <p:txBody>
          <a:bodyPr wrap="square" rtlCol="0">
            <a:spAutoFit/>
          </a:bodyPr>
          <a:lstStyle/>
          <a:p>
            <a:r>
              <a:rPr kumimoji="1" lang="ja-JP" altLang="en-US" b="1" dirty="0" smtClean="0"/>
              <a:t>従来の</a:t>
            </a:r>
            <a:r>
              <a:rPr kumimoji="1" lang="en-US" altLang="ja-JP" b="1" dirty="0" smtClean="0"/>
              <a:t>LTE/</a:t>
            </a:r>
            <a:r>
              <a:rPr kumimoji="1" lang="ja-JP" altLang="en-US" b="1" dirty="0" smtClean="0"/>
              <a:t>３</a:t>
            </a:r>
            <a:r>
              <a:rPr kumimoji="1" lang="en-US" altLang="ja-JP" b="1" dirty="0" smtClean="0"/>
              <a:t>G</a:t>
            </a:r>
            <a:r>
              <a:rPr kumimoji="1" lang="ja-JP" altLang="en-US" b="1" dirty="0" smtClean="0"/>
              <a:t>回線を利用した構築</a:t>
            </a:r>
            <a:endParaRPr kumimoji="1" lang="ja-JP" altLang="en-US" b="1" dirty="0"/>
          </a:p>
        </p:txBody>
      </p:sp>
      <p:sp>
        <p:nvSpPr>
          <p:cNvPr id="12" name="正方形/長方形 11"/>
          <p:cNvSpPr/>
          <p:nvPr/>
        </p:nvSpPr>
        <p:spPr>
          <a:xfrm>
            <a:off x="4930140" y="862838"/>
            <a:ext cx="103958" cy="4371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34098" y="884922"/>
            <a:ext cx="3757760" cy="369332"/>
          </a:xfrm>
          <a:prstGeom prst="rect">
            <a:avLst/>
          </a:prstGeom>
          <a:noFill/>
        </p:spPr>
        <p:txBody>
          <a:bodyPr wrap="none" rtlCol="0">
            <a:spAutoFit/>
          </a:bodyPr>
          <a:lstStyle/>
          <a:p>
            <a:r>
              <a:rPr lang="en-US" altLang="ja-JP" b="1" dirty="0" smtClean="0"/>
              <a:t>Falcon</a:t>
            </a:r>
            <a:r>
              <a:rPr lang="ja-JP" altLang="en-US" b="1" dirty="0"/>
              <a:t> </a:t>
            </a:r>
            <a:r>
              <a:rPr lang="en-US" altLang="ja-JP" b="1" dirty="0" smtClean="0"/>
              <a:t>WAV</a:t>
            </a:r>
            <a:r>
              <a:rPr lang="en-US" altLang="ja-JP" b="1" dirty="0"/>
              <a:t>E</a:t>
            </a:r>
            <a:r>
              <a:rPr kumimoji="1" lang="ja-JP" altLang="en-US" b="1" dirty="0" smtClean="0"/>
              <a:t>を混在利用した構築</a:t>
            </a:r>
            <a:endParaRPr kumimoji="1" lang="ja-JP" altLang="en-US" b="1" dirty="0"/>
          </a:p>
        </p:txBody>
      </p:sp>
      <p:sp>
        <p:nvSpPr>
          <p:cNvPr id="14" name="タイトル 1"/>
          <p:cNvSpPr txBox="1">
            <a:spLocks/>
          </p:cNvSpPr>
          <p:nvPr/>
        </p:nvSpPr>
        <p:spPr>
          <a:xfrm>
            <a:off x="310590" y="0"/>
            <a:ext cx="7223125" cy="420687"/>
          </a:xfrm>
          <a:prstGeom prst="rect">
            <a:avLst/>
          </a:prstGeom>
        </p:spPr>
        <p:txBody>
          <a:bodyPr bIns="0" anchor="b"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小塚ゴシック Pr6N B" panose="020B0800000000000000" pitchFamily="34" charset="-128"/>
                <a:ea typeface="小塚ゴシック Pr6N B" panose="020B0800000000000000" pitchFamily="34" charset="-128"/>
              </a:rPr>
              <a:t>構築方法の種類</a:t>
            </a:r>
            <a:endParaRPr lang="ja-JP" altLang="en-US" sz="2400" b="1" dirty="0">
              <a:solidFill>
                <a:schemeClr val="bg1"/>
              </a:solidFill>
              <a:latin typeface="小塚ゴシック Pr6N B" panose="020B0800000000000000" pitchFamily="34" charset="-128"/>
              <a:ea typeface="小塚ゴシック Pr6N B" panose="020B0800000000000000" pitchFamily="34" charset="-128"/>
            </a:endParaRPr>
          </a:p>
        </p:txBody>
      </p:sp>
      <p:sp>
        <p:nvSpPr>
          <p:cNvPr id="15" name="角丸四角形 14"/>
          <p:cNvSpPr/>
          <p:nvPr/>
        </p:nvSpPr>
        <p:spPr>
          <a:xfrm>
            <a:off x="458286" y="4256665"/>
            <a:ext cx="4222995" cy="1866347"/>
          </a:xfrm>
          <a:prstGeom prst="roundRect">
            <a:avLst>
              <a:gd name="adj" fmla="val 5484"/>
            </a:avLst>
          </a:prstGeom>
          <a:solidFill>
            <a:srgbClr val="FFFFFF"/>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FFFFFF"/>
              </a:solidFill>
              <a:effectLst/>
              <a:uLnTx/>
              <a:uFillTx/>
              <a:latin typeface="ＭＳ Ｐゴシック"/>
              <a:ea typeface="ＭＳ Ｐゴシック"/>
              <a:cs typeface="+mn-cs"/>
            </a:endParaRPr>
          </a:p>
        </p:txBody>
      </p:sp>
      <p:sp>
        <p:nvSpPr>
          <p:cNvPr id="16" name="正方形/長方形 15"/>
          <p:cNvSpPr/>
          <p:nvPr/>
        </p:nvSpPr>
        <p:spPr>
          <a:xfrm>
            <a:off x="524852" y="4391589"/>
            <a:ext cx="4038184" cy="1938992"/>
          </a:xfrm>
          <a:prstGeom prst="rect">
            <a:avLst/>
          </a:prstGeom>
        </p:spPr>
        <p:txBody>
          <a:bodyPr wrap="square">
            <a:spAutoFit/>
          </a:bodyPr>
          <a:lstStyle/>
          <a:p>
            <a:pPr fontAlgn="base">
              <a:spcBef>
                <a:spcPct val="0"/>
              </a:spcBef>
              <a:spcAft>
                <a:spcPct val="0"/>
              </a:spcAft>
            </a:pPr>
            <a:r>
              <a:rPr lang="ja-JP" altLang="en-US" sz="1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低価格</a:t>
            </a:r>
            <a:r>
              <a:rPr lang="en-US" altLang="ja-JP" sz="1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SIM</a:t>
            </a:r>
            <a:r>
              <a:rPr lang="ja-JP" altLang="en-US" sz="1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プラン</a:t>
            </a:r>
            <a:endParaRPr lang="en-US" altLang="ja-JP" sz="1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カメラ画像伝送に</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最適</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DENGYO</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特別版の格安</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SIM</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サービスでカメラ映像の上り無制限伝送が</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可能となります。</a:t>
            </a:r>
            <a:endPar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固定</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IP</a:t>
            </a:r>
            <a:r>
              <a:rPr lang="ja-JP" altLang="en-US" sz="1400" dirty="0" err="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なので</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アクセスの管理も簡単です。</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・通信</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3,400</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円＋固定</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IP100</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円の計</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3,500</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円／月</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*別途契約手数料</a:t>
            </a: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10,000</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円が発生します。</a:t>
            </a:r>
            <a:endPar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但し</a:t>
            </a: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年間一括契約</a:t>
            </a: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途中解約返金はなし</a:t>
            </a: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fontAlgn="base">
              <a:spcBef>
                <a:spcPct val="0"/>
              </a:spcBef>
              <a:spcAft>
                <a:spcPct val="0"/>
              </a:spcAft>
            </a:pP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2640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301625" y="17463"/>
            <a:ext cx="72231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400">
                <a:solidFill>
                  <a:schemeClr val="tx2"/>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0" cap="none" spc="0" normalizeH="0" baseline="0" noProof="0" smtClean="0">
                <a:ln>
                  <a:noFill/>
                </a:ln>
                <a:solidFill>
                  <a:schemeClr val="bg1"/>
                </a:solidFill>
                <a:effectLst/>
                <a:uLnTx/>
                <a:uFillTx/>
                <a:latin typeface="HGP創英角ｺﾞｼｯｸUB"/>
                <a:ea typeface="HGP創英角ｺﾞｼｯｸUB"/>
                <a:cs typeface="+mj-cs"/>
              </a:rPr>
              <a:t>実装カメラのご案内</a:t>
            </a:r>
          </a:p>
        </p:txBody>
      </p:sp>
      <p:graphicFrame>
        <p:nvGraphicFramePr>
          <p:cNvPr id="3" name="表 2"/>
          <p:cNvGraphicFramePr>
            <a:graphicFrameLocks noGrp="1"/>
          </p:cNvGraphicFramePr>
          <p:nvPr>
            <p:extLst>
              <p:ext uri="{D42A27DB-BD31-4B8C-83A1-F6EECF244321}">
                <p14:modId xmlns:p14="http://schemas.microsoft.com/office/powerpoint/2010/main" val="3971965065"/>
              </p:ext>
            </p:extLst>
          </p:nvPr>
        </p:nvGraphicFramePr>
        <p:xfrm>
          <a:off x="7629995" y="1247775"/>
          <a:ext cx="4131701" cy="5086346"/>
        </p:xfrm>
        <a:graphic>
          <a:graphicData uri="http://schemas.openxmlformats.org/drawingml/2006/table">
            <a:tbl>
              <a:tblPr/>
              <a:tblGrid>
                <a:gridCol w="1515711">
                  <a:extLst>
                    <a:ext uri="{9D8B030D-6E8A-4147-A177-3AD203B41FA5}">
                      <a16:colId xmlns:a16="http://schemas.microsoft.com/office/drawing/2014/main" val="20000"/>
                    </a:ext>
                  </a:extLst>
                </a:gridCol>
                <a:gridCol w="2615990">
                  <a:extLst>
                    <a:ext uri="{9D8B030D-6E8A-4147-A177-3AD203B41FA5}">
                      <a16:colId xmlns:a16="http://schemas.microsoft.com/office/drawing/2014/main" val="20001"/>
                    </a:ext>
                  </a:extLst>
                </a:gridCol>
              </a:tblGrid>
              <a:tr h="221623">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a:solidFill>
                            <a:srgbClr val="FFFFFF"/>
                          </a:solidFill>
                          <a:effectLst/>
                          <a:latin typeface="ＭＳ Ｐゴシック"/>
                        </a:rPr>
                        <a:t>項目</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a:solidFill>
                            <a:srgbClr val="FFFFFF"/>
                          </a:solidFill>
                          <a:effectLst/>
                          <a:latin typeface="ＭＳ Ｐゴシック"/>
                        </a:rPr>
                        <a:t>内容</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a:solidFill>
                            <a:srgbClr val="000000"/>
                          </a:solidFill>
                          <a:effectLst/>
                          <a:latin typeface="ＭＳ Ｐゴシック"/>
                        </a:rPr>
                        <a:t>撮像素子</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a:solidFill>
                            <a:srgbClr val="000000"/>
                          </a:solidFill>
                          <a:effectLst/>
                          <a:latin typeface="ＭＳ Ｐゴシック"/>
                        </a:rPr>
                        <a:t>1/ </a:t>
                      </a:r>
                      <a:r>
                        <a:rPr lang="en-US" sz="1200" b="0" i="0" u="none" strike="noStrike" dirty="0" smtClean="0">
                          <a:solidFill>
                            <a:srgbClr val="000000"/>
                          </a:solidFill>
                          <a:effectLst/>
                          <a:latin typeface="ＭＳ Ｐゴシック"/>
                        </a:rPr>
                        <a:t>2.7” </a:t>
                      </a:r>
                      <a:r>
                        <a:rPr lang="en-US" sz="1200" b="0" i="0" u="none" strike="noStrike" dirty="0">
                          <a:solidFill>
                            <a:srgbClr val="000000"/>
                          </a:solidFill>
                          <a:effectLst/>
                          <a:latin typeface="ＭＳ Ｐゴシック"/>
                        </a:rPr>
                        <a:t>CMOS</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01"/>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smtClean="0">
                          <a:solidFill>
                            <a:srgbClr val="000000"/>
                          </a:solidFill>
                          <a:effectLst/>
                          <a:latin typeface="ＭＳ Ｐゴシック"/>
                        </a:rPr>
                        <a:t>スキャンシステム</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ja-JP" altLang="en-US" sz="1200" b="0" i="0" u="none" strike="noStrike" dirty="0" smtClean="0">
                          <a:solidFill>
                            <a:srgbClr val="000000"/>
                          </a:solidFill>
                          <a:effectLst/>
                          <a:latin typeface="ＭＳ Ｐゴシック"/>
                        </a:rPr>
                        <a:t>プログレッシブ</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02"/>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smtClean="0">
                          <a:solidFill>
                            <a:srgbClr val="000000"/>
                          </a:solidFill>
                          <a:effectLst/>
                          <a:latin typeface="ＭＳ Ｐゴシック"/>
                        </a:rPr>
                        <a:t>デイ／ナイト</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ja-JP" altLang="en-US" sz="1200" b="0" i="0" u="none" strike="noStrike" dirty="0" smtClean="0">
                          <a:solidFill>
                            <a:srgbClr val="000000"/>
                          </a:solidFill>
                          <a:effectLst/>
                          <a:latin typeface="ＭＳ Ｐゴシック"/>
                        </a:rPr>
                        <a:t>自動／カラー／モノクロ</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03"/>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a:solidFill>
                            <a:srgbClr val="000000"/>
                          </a:solidFill>
                          <a:effectLst/>
                          <a:latin typeface="ＭＳ Ｐゴシック"/>
                        </a:rPr>
                        <a:t>画像圧縮</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a:solidFill>
                            <a:srgbClr val="000000"/>
                          </a:solidFill>
                          <a:effectLst/>
                          <a:latin typeface="ＭＳ Ｐゴシック"/>
                        </a:rPr>
                        <a:t>H.264 / MJPEG</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04"/>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a:solidFill>
                            <a:srgbClr val="000000"/>
                          </a:solidFill>
                          <a:effectLst/>
                          <a:latin typeface="ＭＳ Ｐゴシック"/>
                        </a:rPr>
                        <a:t>最大画像サイズ</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a:solidFill>
                            <a:srgbClr val="000000"/>
                          </a:solidFill>
                          <a:effectLst/>
                          <a:latin typeface="ＭＳ Ｐゴシック"/>
                        </a:rPr>
                        <a:t>1920(H)×1080(V)</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05"/>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smtClean="0">
                          <a:solidFill>
                            <a:srgbClr val="000000"/>
                          </a:solidFill>
                          <a:effectLst/>
                          <a:latin typeface="ＭＳ Ｐゴシック"/>
                        </a:rPr>
                        <a:t>プライバシーマスク</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24</a:t>
                      </a:r>
                      <a:r>
                        <a:rPr lang="ja-JP" altLang="en-US" sz="1200" b="0" i="0" u="none" strike="noStrike" dirty="0" smtClean="0">
                          <a:solidFill>
                            <a:srgbClr val="000000"/>
                          </a:solidFill>
                          <a:effectLst/>
                          <a:latin typeface="ＭＳ Ｐゴシック"/>
                        </a:rPr>
                        <a:t>ゾーン</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06"/>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zh-CN" altLang="en-US" sz="1200" b="0" i="0" u="none" strike="noStrike" dirty="0">
                          <a:solidFill>
                            <a:srgbClr val="000000"/>
                          </a:solidFill>
                          <a:effectLst/>
                          <a:latin typeface="ＭＳ Ｐゴシック"/>
                        </a:rPr>
                        <a:t>最低被写体照度</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ja-JP" altLang="en-US" sz="1200" b="0" i="0" u="none" strike="noStrike" dirty="0" smtClean="0">
                          <a:solidFill>
                            <a:srgbClr val="000000"/>
                          </a:solidFill>
                          <a:effectLst/>
                          <a:latin typeface="ＭＳ Ｐゴシック"/>
                        </a:rPr>
                        <a:t>カラー</a:t>
                      </a:r>
                      <a:r>
                        <a:rPr lang="en-US" sz="1200" b="0" i="0" u="none" strike="noStrike" dirty="0" smtClean="0">
                          <a:solidFill>
                            <a:srgbClr val="000000"/>
                          </a:solidFill>
                          <a:effectLst/>
                          <a:latin typeface="ＭＳ Ｐゴシック"/>
                        </a:rPr>
                        <a:t>0.05Lux , </a:t>
                      </a:r>
                      <a:r>
                        <a:rPr lang="ja-JP" altLang="en-US" sz="1200" b="0" i="0" u="none" strike="noStrike" dirty="0" smtClean="0">
                          <a:solidFill>
                            <a:srgbClr val="000000"/>
                          </a:solidFill>
                          <a:effectLst/>
                          <a:latin typeface="ＭＳ Ｐゴシック"/>
                        </a:rPr>
                        <a:t>白黒</a:t>
                      </a:r>
                      <a:r>
                        <a:rPr lang="en-US" sz="1200" b="0" i="0" u="none" strike="noStrike" dirty="0" smtClean="0">
                          <a:solidFill>
                            <a:srgbClr val="000000"/>
                          </a:solidFill>
                          <a:effectLst/>
                          <a:latin typeface="ＭＳ Ｐゴシック"/>
                        </a:rPr>
                        <a:t>0.005Lux</a:t>
                      </a:r>
                      <a:r>
                        <a:rPr lang="en-US" sz="1200" b="0" i="0" u="none" strike="noStrike" baseline="0" dirty="0" smtClean="0">
                          <a:solidFill>
                            <a:srgbClr val="000000"/>
                          </a:solidFill>
                          <a:effectLst/>
                          <a:latin typeface="ＭＳ Ｐゴシック"/>
                        </a:rPr>
                        <a:t> </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07"/>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a:solidFill>
                            <a:srgbClr val="000000"/>
                          </a:solidFill>
                          <a:effectLst/>
                          <a:latin typeface="ＭＳ Ｐゴシック"/>
                        </a:rPr>
                        <a:t>パン・チルト範囲</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ja-JP" altLang="en-US" sz="1200" b="0" i="0" u="none" strike="noStrike" dirty="0">
                          <a:solidFill>
                            <a:srgbClr val="000000"/>
                          </a:solidFill>
                          <a:effectLst/>
                          <a:latin typeface="ＭＳ Ｐゴシック"/>
                        </a:rPr>
                        <a:t>パン：</a:t>
                      </a:r>
                      <a:r>
                        <a:rPr lang="en-US" altLang="ja-JP" sz="1200" b="0" i="0" u="none" strike="noStrike" dirty="0" smtClean="0">
                          <a:solidFill>
                            <a:srgbClr val="000000"/>
                          </a:solidFill>
                          <a:effectLst/>
                          <a:latin typeface="ＭＳ Ｐゴシック"/>
                        </a:rPr>
                        <a:t>0°</a:t>
                      </a:r>
                      <a:r>
                        <a:rPr lang="ja-JP" altLang="en-US" sz="1200" b="0" i="0" u="none" strike="noStrike" dirty="0" smtClean="0">
                          <a:solidFill>
                            <a:srgbClr val="000000"/>
                          </a:solidFill>
                          <a:effectLst/>
                          <a:latin typeface="ＭＳ Ｐゴシック"/>
                        </a:rPr>
                        <a:t>～</a:t>
                      </a:r>
                      <a:r>
                        <a:rPr lang="en-US" altLang="ja-JP" sz="1200" b="0" i="0" u="none" strike="noStrike" dirty="0" smtClean="0">
                          <a:solidFill>
                            <a:srgbClr val="000000"/>
                          </a:solidFill>
                          <a:effectLst/>
                          <a:latin typeface="ＭＳ Ｐゴシック"/>
                        </a:rPr>
                        <a:t>355°/</a:t>
                      </a:r>
                      <a:r>
                        <a:rPr lang="ja-JP" altLang="en-US" sz="1200" b="0" i="0" u="none" strike="noStrike" dirty="0">
                          <a:solidFill>
                            <a:srgbClr val="000000"/>
                          </a:solidFill>
                          <a:effectLst/>
                          <a:latin typeface="ＭＳ Ｐゴシック"/>
                        </a:rPr>
                        <a:t>チルト：</a:t>
                      </a:r>
                      <a:r>
                        <a:rPr lang="en-US" altLang="ja-JP" sz="1200" b="0" i="0" u="none" strike="noStrike" dirty="0">
                          <a:solidFill>
                            <a:srgbClr val="000000"/>
                          </a:solidFill>
                          <a:effectLst/>
                          <a:latin typeface="ＭＳ Ｐゴシック"/>
                        </a:rPr>
                        <a:t>0°</a:t>
                      </a:r>
                      <a:r>
                        <a:rPr lang="ja-JP" altLang="en-US" sz="1200" b="0" i="0" u="none" strike="noStrike" dirty="0">
                          <a:solidFill>
                            <a:srgbClr val="000000"/>
                          </a:solidFill>
                          <a:effectLst/>
                          <a:latin typeface="ＭＳ Ｐゴシック"/>
                        </a:rPr>
                        <a:t>～</a:t>
                      </a:r>
                      <a:r>
                        <a:rPr lang="en-US" altLang="ja-JP" sz="1200" b="0" i="0" u="none" strike="noStrike" dirty="0">
                          <a:solidFill>
                            <a:srgbClr val="000000"/>
                          </a:solidFill>
                          <a:effectLst/>
                          <a:latin typeface="ＭＳ Ｐゴシック"/>
                        </a:rPr>
                        <a:t>90°</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08"/>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a:solidFill>
                            <a:srgbClr val="000000"/>
                          </a:solidFill>
                          <a:effectLst/>
                          <a:latin typeface="ＭＳ Ｐゴシック"/>
                        </a:rPr>
                        <a:t>操作速度</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a:solidFill>
                            <a:srgbClr val="000000"/>
                          </a:solidFill>
                          <a:effectLst/>
                          <a:latin typeface="ＭＳ Ｐゴシック"/>
                        </a:rPr>
                        <a:t>MAX100°/s</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09"/>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a:solidFill>
                            <a:srgbClr val="000000"/>
                          </a:solidFill>
                          <a:effectLst/>
                          <a:latin typeface="ＭＳ Ｐゴシック"/>
                        </a:rPr>
                        <a:t>焦点距離</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2.7</a:t>
                      </a:r>
                      <a:r>
                        <a:rPr lang="ja-JP" altLang="en-US" sz="1200" b="0" i="0" u="none" strike="noStrike" dirty="0" smtClean="0">
                          <a:solidFill>
                            <a:srgbClr val="000000"/>
                          </a:solidFill>
                          <a:effectLst/>
                          <a:latin typeface="ＭＳ Ｐゴシック"/>
                        </a:rPr>
                        <a:t>～</a:t>
                      </a:r>
                      <a:r>
                        <a:rPr lang="en-US" altLang="ja-JP" sz="1200" b="0" i="0" u="none" strike="noStrike" dirty="0" smtClean="0">
                          <a:solidFill>
                            <a:srgbClr val="000000"/>
                          </a:solidFill>
                          <a:effectLst/>
                          <a:latin typeface="ＭＳ Ｐゴシック"/>
                        </a:rPr>
                        <a:t>11</a:t>
                      </a:r>
                      <a:r>
                        <a:rPr lang="en-US" sz="1200" b="0" i="0" u="none" strike="noStrike" dirty="0" smtClean="0">
                          <a:solidFill>
                            <a:srgbClr val="000000"/>
                          </a:solidFill>
                          <a:effectLst/>
                          <a:latin typeface="ＭＳ Ｐゴシック"/>
                        </a:rPr>
                        <a:t>mm（4</a:t>
                      </a:r>
                      <a:r>
                        <a:rPr lang="ja-JP" altLang="en-US" sz="1200" b="0" i="0" u="none" strike="noStrike" dirty="0" smtClean="0">
                          <a:solidFill>
                            <a:srgbClr val="000000"/>
                          </a:solidFill>
                          <a:effectLst/>
                          <a:latin typeface="ＭＳ Ｐゴシック"/>
                        </a:rPr>
                        <a:t>倍ズーム）</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0"/>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n-lt"/>
                        </a:rPr>
                        <a:t>水平画角</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rgbClr val="000000"/>
                          </a:solidFill>
                          <a:effectLst/>
                          <a:latin typeface="+mn-lt"/>
                        </a:rPr>
                        <a:t>112.5°</a:t>
                      </a:r>
                      <a:r>
                        <a:rPr lang="ja-JP" altLang="en-US" sz="1200" b="0" i="0" u="none" strike="noStrike" dirty="0" smtClean="0">
                          <a:solidFill>
                            <a:srgbClr val="000000"/>
                          </a:solidFill>
                          <a:effectLst/>
                          <a:latin typeface="+mn-lt"/>
                        </a:rPr>
                        <a:t>～</a:t>
                      </a:r>
                      <a:r>
                        <a:rPr lang="en-US" altLang="ja-JP" sz="1200" b="0" i="0" u="none" strike="noStrike" dirty="0" smtClean="0">
                          <a:solidFill>
                            <a:srgbClr val="000000"/>
                          </a:solidFill>
                          <a:effectLst/>
                          <a:latin typeface="+mn-lt"/>
                        </a:rPr>
                        <a:t>39°</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1"/>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smtClean="0">
                          <a:solidFill>
                            <a:srgbClr val="000000"/>
                          </a:solidFill>
                          <a:effectLst/>
                          <a:latin typeface="ＭＳ Ｐゴシック"/>
                        </a:rPr>
                        <a:t>デジタルズーム</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altLang="ja-JP" sz="1200" b="0" i="0" u="none" strike="noStrike" dirty="0" smtClean="0">
                          <a:solidFill>
                            <a:srgbClr val="000000"/>
                          </a:solidFill>
                          <a:effectLst/>
                          <a:latin typeface="ＭＳ Ｐゴシック"/>
                        </a:rPr>
                        <a:t>16</a:t>
                      </a:r>
                      <a:r>
                        <a:rPr lang="ja-JP" altLang="en-US" sz="1200" b="0" i="0" u="none" strike="noStrike" dirty="0" smtClean="0">
                          <a:solidFill>
                            <a:srgbClr val="000000"/>
                          </a:solidFill>
                          <a:effectLst/>
                          <a:latin typeface="ＭＳ Ｐゴシック"/>
                        </a:rPr>
                        <a:t>倍</a:t>
                      </a:r>
                      <a:endParaRPr lang="en-US" altLang="ja-JP" sz="1200" b="0" i="0" u="none" strike="noStrike" dirty="0" smtClean="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2"/>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smtClean="0">
                          <a:solidFill>
                            <a:srgbClr val="000000"/>
                          </a:solidFill>
                          <a:effectLst/>
                          <a:latin typeface="ＭＳ Ｐゴシック"/>
                        </a:rPr>
                        <a:t>プリセット数</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ja-JP" altLang="en-US" sz="1200" b="0" i="0" u="none" strike="noStrike" dirty="0" smtClean="0">
                          <a:solidFill>
                            <a:srgbClr val="000000"/>
                          </a:solidFill>
                          <a:effectLst/>
                          <a:latin typeface="ＭＳ Ｐゴシック"/>
                        </a:rPr>
                        <a:t>最大</a:t>
                      </a:r>
                      <a:r>
                        <a:rPr lang="en-US" sz="1200" b="0" i="0" u="none" strike="noStrike" dirty="0" smtClean="0">
                          <a:solidFill>
                            <a:srgbClr val="000000"/>
                          </a:solidFill>
                          <a:effectLst/>
                          <a:latin typeface="ＭＳ Ｐゴシック"/>
                        </a:rPr>
                        <a:t>80</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3"/>
                  </a:ext>
                </a:extLst>
              </a:tr>
              <a:tr h="215853">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smtClean="0">
                          <a:solidFill>
                            <a:srgbClr val="000000"/>
                          </a:solidFill>
                          <a:effectLst/>
                          <a:latin typeface="ＭＳ Ｐゴシック"/>
                        </a:rPr>
                        <a:t>最大接続数</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20</a:t>
                      </a:r>
                      <a:r>
                        <a:rPr lang="ja-JP" altLang="en-US" sz="1200" b="0" i="0" u="none" strike="noStrike" dirty="0" smtClean="0">
                          <a:solidFill>
                            <a:srgbClr val="000000"/>
                          </a:solidFill>
                          <a:effectLst/>
                          <a:latin typeface="ＭＳ Ｐゴシック"/>
                        </a:rPr>
                        <a:t>ユーザ</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4"/>
                  </a:ext>
                </a:extLst>
              </a:tr>
              <a:tr h="215853">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en-US" altLang="ja-JP" sz="1200" b="0" i="0" u="none" strike="noStrike" dirty="0" smtClean="0">
                          <a:solidFill>
                            <a:srgbClr val="000000"/>
                          </a:solidFill>
                          <a:effectLst/>
                          <a:latin typeface="ＭＳ Ｐゴシック"/>
                        </a:rPr>
                        <a:t>ONVIF</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ONVIF Profile S</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5"/>
                  </a:ext>
                </a:extLst>
              </a:tr>
              <a:tr h="215853">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en-US" altLang="ja-JP" sz="1200" b="0" i="0" u="none" strike="noStrike" dirty="0" smtClean="0">
                          <a:solidFill>
                            <a:srgbClr val="000000"/>
                          </a:solidFill>
                          <a:effectLst/>
                          <a:latin typeface="ＭＳ Ｐゴシック"/>
                        </a:rPr>
                        <a:t>SD</a:t>
                      </a:r>
                      <a:r>
                        <a:rPr lang="ja-JP" altLang="en-US" sz="1200" b="0" i="0" u="none" strike="noStrike" dirty="0" smtClean="0">
                          <a:solidFill>
                            <a:srgbClr val="000000"/>
                          </a:solidFill>
                          <a:effectLst/>
                          <a:latin typeface="ＭＳ Ｐゴシック"/>
                        </a:rPr>
                        <a:t>カード</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Micro SD</a:t>
                      </a:r>
                      <a:r>
                        <a:rPr lang="en-US" sz="1200" b="0" i="0" u="none" strike="noStrike" baseline="0" dirty="0" smtClean="0">
                          <a:solidFill>
                            <a:srgbClr val="000000"/>
                          </a:solidFill>
                          <a:effectLst/>
                          <a:latin typeface="ＭＳ Ｐゴシック"/>
                        </a:rPr>
                        <a:t> , Max 64GB</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6"/>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a:solidFill>
                            <a:srgbClr val="000000"/>
                          </a:solidFill>
                          <a:effectLst/>
                          <a:latin typeface="ＭＳ Ｐゴシック"/>
                        </a:rPr>
                        <a:t>電源</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DC12V , </a:t>
                      </a:r>
                      <a:r>
                        <a:rPr lang="en-US" sz="1200" b="0" i="0" u="none" strike="noStrike" dirty="0" err="1" smtClean="0">
                          <a:solidFill>
                            <a:srgbClr val="000000"/>
                          </a:solidFill>
                          <a:effectLst/>
                          <a:latin typeface="ＭＳ Ｐゴシック"/>
                        </a:rPr>
                        <a:t>PoE</a:t>
                      </a:r>
                      <a:r>
                        <a:rPr lang="en-US" sz="1200" b="0" i="0" u="none" strike="noStrike" dirty="0" smtClean="0">
                          <a:solidFill>
                            <a:srgbClr val="000000"/>
                          </a:solidFill>
                          <a:effectLst/>
                          <a:latin typeface="ＭＳ Ｐゴシック"/>
                        </a:rPr>
                        <a:t>+(802.3at)</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17"/>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a:solidFill>
                            <a:srgbClr val="000000"/>
                          </a:solidFill>
                          <a:effectLst/>
                          <a:latin typeface="ＭＳ Ｐゴシック"/>
                        </a:rPr>
                        <a:t>消費電力</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ja-JP" altLang="en-US" sz="1200" b="0" i="0" u="none" strike="noStrike" dirty="0" smtClean="0">
                          <a:solidFill>
                            <a:srgbClr val="000000"/>
                          </a:solidFill>
                          <a:effectLst/>
                          <a:latin typeface="ＭＳ Ｐゴシック"/>
                        </a:rPr>
                        <a:t>最大</a:t>
                      </a:r>
                      <a:r>
                        <a:rPr lang="en-US" altLang="ja-JP" sz="1200" b="0" i="0" u="none" strike="noStrike" dirty="0" smtClean="0">
                          <a:solidFill>
                            <a:srgbClr val="000000"/>
                          </a:solidFill>
                          <a:effectLst/>
                          <a:latin typeface="ＭＳ Ｐゴシック"/>
                        </a:rPr>
                        <a:t>5.6</a:t>
                      </a:r>
                      <a:r>
                        <a:rPr lang="en-US" sz="1200" b="0" i="0" u="none" strike="noStrike" dirty="0" smtClean="0">
                          <a:solidFill>
                            <a:srgbClr val="000000"/>
                          </a:solidFill>
                          <a:effectLst/>
                          <a:latin typeface="ＭＳ Ｐゴシック"/>
                        </a:rPr>
                        <a:t>W</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18"/>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zh-TW" altLang="en-US" sz="1200" b="0" i="0" u="none" strike="noStrike">
                          <a:solidFill>
                            <a:srgbClr val="000000"/>
                          </a:solidFill>
                          <a:effectLst/>
                          <a:latin typeface="ＭＳ Ｐゴシック"/>
                        </a:rPr>
                        <a:t>動作温度範囲</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altLang="ja-JP" sz="1200" b="0" i="0" u="none" strike="noStrike" dirty="0" smtClean="0">
                          <a:solidFill>
                            <a:srgbClr val="000000"/>
                          </a:solidFill>
                          <a:effectLst/>
                          <a:latin typeface="ＭＳ Ｐゴシック"/>
                        </a:rPr>
                        <a:t>-30</a:t>
                      </a:r>
                      <a:r>
                        <a:rPr lang="en-US" altLang="ja-JP" sz="1200" b="0" i="0" u="none" strike="noStrike" dirty="0">
                          <a:solidFill>
                            <a:srgbClr val="000000"/>
                          </a:solidFill>
                          <a:effectLst/>
                          <a:latin typeface="ＭＳ Ｐゴシック"/>
                        </a:rPr>
                        <a:t>℃</a:t>
                      </a:r>
                      <a:r>
                        <a:rPr lang="ja-JP" altLang="en-US" sz="1200" b="0" i="0" u="none" strike="noStrike" dirty="0">
                          <a:solidFill>
                            <a:srgbClr val="000000"/>
                          </a:solidFill>
                          <a:effectLst/>
                          <a:latin typeface="ＭＳ Ｐゴシック"/>
                        </a:rPr>
                        <a:t>～</a:t>
                      </a:r>
                      <a:r>
                        <a:rPr lang="en-US" altLang="ja-JP" sz="1200" b="0" i="0" u="none" strike="noStrike" dirty="0">
                          <a:solidFill>
                            <a:srgbClr val="000000"/>
                          </a:solidFill>
                          <a:effectLst/>
                          <a:latin typeface="ＭＳ Ｐゴシック"/>
                        </a:rPr>
                        <a:t>+60℃</a:t>
                      </a:r>
                      <a:r>
                        <a:rPr lang="ja-JP" altLang="en-US" sz="1200" b="0" i="0" u="none" strike="noStrike" dirty="0">
                          <a:solidFill>
                            <a:srgbClr val="000000"/>
                          </a:solidFill>
                          <a:effectLst/>
                          <a:latin typeface="ＭＳ Ｐゴシック"/>
                        </a:rPr>
                        <a:t>（湿度 </a:t>
                      </a:r>
                      <a:r>
                        <a:rPr lang="en-US" altLang="ja-JP" sz="1200" b="0" i="0" u="none" strike="noStrike" dirty="0" smtClean="0">
                          <a:solidFill>
                            <a:srgbClr val="000000"/>
                          </a:solidFill>
                          <a:effectLst/>
                          <a:latin typeface="ＭＳ Ｐゴシック"/>
                        </a:rPr>
                        <a:t>90%</a:t>
                      </a:r>
                      <a:r>
                        <a:rPr lang="en-US" sz="1200" b="0" i="0" u="none" strike="noStrike" dirty="0" smtClean="0">
                          <a:solidFill>
                            <a:srgbClr val="000000"/>
                          </a:solidFill>
                          <a:effectLst/>
                          <a:latin typeface="ＭＳ Ｐゴシック"/>
                        </a:rPr>
                        <a:t>RH</a:t>
                      </a:r>
                      <a:r>
                        <a:rPr lang="en-US" sz="1200" b="0" i="0" u="none" strike="noStrike" dirty="0">
                          <a:solidFill>
                            <a:srgbClr val="000000"/>
                          </a:solidFill>
                          <a:effectLst/>
                          <a:latin typeface="ＭＳ Ｐゴシック"/>
                        </a:rPr>
                        <a:t>）</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19"/>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en-US" sz="1200" b="0" i="0" u="none" strike="noStrike">
                          <a:solidFill>
                            <a:srgbClr val="000000"/>
                          </a:solidFill>
                          <a:effectLst/>
                          <a:latin typeface="ＭＳ Ｐゴシック"/>
                        </a:rPr>
                        <a:t>IP</a:t>
                      </a:r>
                      <a:r>
                        <a:rPr lang="ja-JP" altLang="en-US" sz="1200" b="0" i="0" u="none" strike="noStrike">
                          <a:solidFill>
                            <a:srgbClr val="000000"/>
                          </a:solidFill>
                          <a:effectLst/>
                          <a:latin typeface="ＭＳ Ｐゴシック"/>
                        </a:rPr>
                        <a:t>保護等級</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IP66</a:t>
                      </a:r>
                      <a:r>
                        <a:rPr lang="en-US" sz="1200" b="0" i="0" u="none" strike="noStrike" baseline="0" dirty="0" smtClean="0">
                          <a:solidFill>
                            <a:srgbClr val="000000"/>
                          </a:solidFill>
                          <a:effectLst/>
                          <a:latin typeface="ＭＳ Ｐゴシック"/>
                        </a:rPr>
                        <a:t> &amp; IK10</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10020"/>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a:solidFill>
                            <a:srgbClr val="000000"/>
                          </a:solidFill>
                          <a:effectLst/>
                          <a:latin typeface="ＭＳ Ｐゴシック"/>
                        </a:rPr>
                        <a:t>寸法</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l-GR" altLang="ja-JP" sz="1200" b="0" i="0" u="none" strike="noStrike" dirty="0" smtClean="0">
                          <a:solidFill>
                            <a:srgbClr val="000000"/>
                          </a:solidFill>
                          <a:effectLst/>
                          <a:latin typeface="ＭＳ Ｐゴシック"/>
                        </a:rPr>
                        <a:t>Φ</a:t>
                      </a:r>
                      <a:r>
                        <a:rPr lang="en-US" altLang="ja-JP" sz="1200" b="0" i="0" u="none" strike="noStrike" dirty="0" smtClean="0">
                          <a:solidFill>
                            <a:srgbClr val="000000"/>
                          </a:solidFill>
                          <a:effectLst/>
                          <a:latin typeface="ＭＳ Ｐゴシック"/>
                        </a:rPr>
                        <a:t>133(mm)× 89(</a:t>
                      </a:r>
                      <a:r>
                        <a:rPr lang="en-US" sz="1200" b="0" i="0" u="none" strike="noStrike" dirty="0" smtClean="0">
                          <a:solidFill>
                            <a:srgbClr val="000000"/>
                          </a:solidFill>
                          <a:effectLst/>
                          <a:latin typeface="ＭＳ Ｐゴシック"/>
                        </a:rPr>
                        <a:t>mm)</a:t>
                      </a:r>
                      <a:endParaRPr 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21"/>
                  </a:ext>
                </a:extLst>
              </a:tr>
              <a:tr h="221956">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rtl="0" fontAlgn="ctr"/>
                      <a:r>
                        <a:rPr lang="ja-JP" altLang="en-US" sz="1200" b="0" i="0" u="none" strike="noStrike" dirty="0">
                          <a:solidFill>
                            <a:srgbClr val="000000"/>
                          </a:solidFill>
                          <a:effectLst/>
                          <a:latin typeface="ＭＳ Ｐゴシック"/>
                        </a:rPr>
                        <a:t>質量</a:t>
                      </a: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rtl="0" fontAlgn="ctr"/>
                      <a:r>
                        <a:rPr lang="en-US" sz="1200" b="0" i="0" u="none" strike="noStrike" dirty="0" smtClean="0">
                          <a:solidFill>
                            <a:srgbClr val="000000"/>
                          </a:solidFill>
                          <a:effectLst/>
                          <a:latin typeface="ＭＳ Ｐゴシック"/>
                        </a:rPr>
                        <a:t>950g</a:t>
                      </a:r>
                      <a:endParaRPr lang="ja-JP" altLang="en-US" sz="1200" b="0" i="0" u="none" strike="noStrike" dirty="0">
                        <a:solidFill>
                          <a:srgbClr val="000000"/>
                        </a:solidFill>
                        <a:effectLst/>
                        <a:latin typeface="ＭＳ Ｐゴシック"/>
                      </a:endParaRPr>
                    </a:p>
                  </a:txBody>
                  <a:tcPr marL="8283" marR="8283" marT="8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10022"/>
                  </a:ext>
                </a:extLst>
              </a:tr>
            </a:tbl>
          </a:graphicData>
        </a:graphic>
      </p:graphicFrame>
      <p:sp>
        <p:nvSpPr>
          <p:cNvPr id="4" name="テキスト ボックス 3"/>
          <p:cNvSpPr txBox="1"/>
          <p:nvPr/>
        </p:nvSpPr>
        <p:spPr>
          <a:xfrm>
            <a:off x="250825" y="595313"/>
            <a:ext cx="11636375" cy="400050"/>
          </a:xfrm>
          <a:prstGeom prst="rect">
            <a:avLst/>
          </a:prstGeom>
          <a:gradFill flip="none" rotWithShape="1">
            <a:gsLst>
              <a:gs pos="0">
                <a:srgbClr val="333399">
                  <a:tint val="66000"/>
                  <a:satMod val="160000"/>
                </a:srgbClr>
              </a:gs>
              <a:gs pos="50000">
                <a:srgbClr val="333399">
                  <a:tint val="44500"/>
                  <a:satMod val="160000"/>
                </a:srgbClr>
              </a:gs>
              <a:gs pos="100000">
                <a:srgbClr val="333399">
                  <a:tint val="23500"/>
                  <a:satMod val="160000"/>
                </a:srgbClr>
              </a:gs>
            </a:gsLst>
            <a:lin ang="16200000" scaled="1"/>
            <a:tileRect/>
          </a:gradFill>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1" i="0" u="none" strike="noStrike" kern="0" cap="none" spc="0" normalizeH="0" baseline="0" noProof="0" dirty="0" err="1">
                <a:ln>
                  <a:noFill/>
                </a:ln>
                <a:solidFill>
                  <a:srgbClr val="000000"/>
                </a:solidFill>
                <a:effectLst/>
                <a:uLnTx/>
                <a:uFillTx/>
                <a:latin typeface="Arial" charset="0"/>
                <a:ea typeface="ＭＳ Ｐゴシック" charset="-128"/>
              </a:rPr>
              <a:t>FalconWAVE</a:t>
            </a:r>
            <a:r>
              <a:rPr kumimoji="0" lang="ja-JP" altLang="en-US" sz="2000" b="1" i="0" u="none" strike="noStrike" kern="0" cap="none" spc="0" normalizeH="0" baseline="0" noProof="0" dirty="0">
                <a:ln>
                  <a:noFill/>
                </a:ln>
                <a:solidFill>
                  <a:srgbClr val="000000"/>
                </a:solidFill>
                <a:effectLst/>
                <a:uLnTx/>
                <a:uFillTx/>
                <a:latin typeface="Arial" charset="0"/>
                <a:ea typeface="ＭＳ Ｐゴシック" charset="-128"/>
              </a:rPr>
              <a:t>と</a:t>
            </a:r>
            <a:r>
              <a:rPr kumimoji="0" lang="en-US" altLang="ja-JP" sz="2000" b="1" i="0" u="none" strike="noStrike" kern="0" cap="none" spc="0" normalizeH="0" baseline="0" noProof="0" dirty="0">
                <a:ln>
                  <a:noFill/>
                </a:ln>
                <a:solidFill>
                  <a:srgbClr val="000000"/>
                </a:solidFill>
                <a:effectLst/>
                <a:uLnTx/>
                <a:uFillTx/>
                <a:latin typeface="Arial" charset="0"/>
                <a:ea typeface="ＭＳ Ｐゴシック" charset="-128"/>
              </a:rPr>
              <a:t>BEST</a:t>
            </a:r>
            <a:r>
              <a:rPr kumimoji="0" lang="ja-JP" altLang="en-US" sz="2000" b="1" i="0" u="none" strike="noStrike" kern="0" cap="none" spc="0" normalizeH="0" baseline="0" noProof="0" dirty="0">
                <a:ln>
                  <a:noFill/>
                </a:ln>
                <a:solidFill>
                  <a:srgbClr val="000000"/>
                </a:solidFill>
                <a:effectLst/>
                <a:uLnTx/>
                <a:uFillTx/>
                <a:latin typeface="Arial" charset="0"/>
                <a:ea typeface="ＭＳ Ｐゴシック" charset="-128"/>
              </a:rPr>
              <a:t>マッチングな高画質</a:t>
            </a:r>
            <a:r>
              <a:rPr kumimoji="0" lang="en-US" altLang="ja-JP" sz="2000" b="1" i="0" u="none" strike="noStrike" kern="0" cap="none" spc="0" normalizeH="0" baseline="0" noProof="0" dirty="0">
                <a:ln>
                  <a:noFill/>
                </a:ln>
                <a:solidFill>
                  <a:srgbClr val="000000"/>
                </a:solidFill>
                <a:effectLst/>
                <a:uLnTx/>
                <a:uFillTx/>
                <a:latin typeface="Arial" charset="0"/>
                <a:ea typeface="ＭＳ Ｐゴシック" charset="-128"/>
              </a:rPr>
              <a:t>2M</a:t>
            </a:r>
            <a:r>
              <a:rPr kumimoji="0" lang="ja-JP" altLang="en-US" sz="2000" b="1" i="0" u="none" strike="noStrike" kern="0" cap="none" spc="0" normalizeH="0" baseline="0" noProof="0" dirty="0">
                <a:ln>
                  <a:noFill/>
                </a:ln>
                <a:solidFill>
                  <a:srgbClr val="000000"/>
                </a:solidFill>
                <a:effectLst/>
                <a:uLnTx/>
                <a:uFillTx/>
                <a:latin typeface="Arial" charset="0"/>
                <a:ea typeface="ＭＳ Ｐゴシック" charset="-128"/>
              </a:rPr>
              <a:t>ピクセルＩＰカメラで映像伝送</a:t>
            </a:r>
          </a:p>
        </p:txBody>
      </p:sp>
      <p:sp>
        <p:nvSpPr>
          <p:cNvPr id="5" name="テキスト ボックス 10"/>
          <p:cNvSpPr txBox="1">
            <a:spLocks noChangeArrowheads="1"/>
          </p:cNvSpPr>
          <p:nvPr/>
        </p:nvSpPr>
        <p:spPr bwMode="auto">
          <a:xfrm>
            <a:off x="3334686" y="1251827"/>
            <a:ext cx="4190064" cy="2600712"/>
          </a:xfrm>
          <a:prstGeom prst="rect">
            <a:avLst/>
          </a:prstGeom>
          <a:noFill/>
          <a:ln w="9525">
            <a:solidFill>
              <a:srgbClr val="000000"/>
            </a:solidFill>
            <a:miter lim="800000"/>
            <a:headEnd/>
            <a:tailEnd/>
          </a:ln>
          <a:extLst/>
        </p:spPr>
        <p:txBody>
          <a:bodyPr wrap="square">
            <a:spAutoFit/>
          </a:bodyPr>
          <a:lstStyle>
            <a:lvl1pPr eaLnBrk="0" hangingPunct="0">
              <a:spcBef>
                <a:spcPct val="20000"/>
              </a:spcBef>
              <a:buClr>
                <a:srgbClr val="DE0716"/>
              </a:buClr>
              <a:buFont typeface="Wingdings" pitchFamily="2" charset="2"/>
              <a:buChar char="p"/>
              <a:defRPr kumimoji="1" sz="2400">
                <a:solidFill>
                  <a:schemeClr val="tx1"/>
                </a:solidFill>
                <a:latin typeface="ＭＳ Ｐゴシック" pitchFamily="50" charset="-128"/>
                <a:ea typeface="ＭＳ Ｐゴシック" pitchFamily="50" charset="-128"/>
              </a:defRPr>
            </a:lvl1pPr>
            <a:lvl2pPr marL="742950" indent="-285750" eaLnBrk="0" hangingPunct="0">
              <a:spcBef>
                <a:spcPct val="20000"/>
              </a:spcBef>
              <a:buClr>
                <a:srgbClr val="333333"/>
              </a:buClr>
              <a:buFont typeface="Tunga" pitchFamily="34" charset="0"/>
              <a:buChar char="—"/>
              <a:defRPr kumimoji="1" sz="2000">
                <a:solidFill>
                  <a:schemeClr val="tx1"/>
                </a:solidFill>
                <a:latin typeface="ＭＳ Ｐゴシック" pitchFamily="50" charset="-128"/>
                <a:ea typeface="ＭＳ Ｐゴシック" pitchFamily="50" charset="-128"/>
              </a:defRPr>
            </a:lvl2pPr>
            <a:lvl3pPr marL="1143000" indent="-228600" eaLnBrk="0" hangingPunct="0">
              <a:spcBef>
                <a:spcPct val="20000"/>
              </a:spcBef>
              <a:buClr>
                <a:srgbClr val="333333"/>
              </a:buClr>
              <a:buSzPct val="80000"/>
              <a:buFont typeface="Wingdings" pitchFamily="2" charset="2"/>
              <a:buChar char="n"/>
              <a:defRPr kumimoji="1" sz="2000">
                <a:solidFill>
                  <a:schemeClr val="tx1"/>
                </a:solidFill>
                <a:latin typeface="ＭＳ Ｐゴシック" pitchFamily="50" charset="-128"/>
                <a:ea typeface="ＭＳ Ｐゴシック" pitchFamily="50" charset="-128"/>
              </a:defRPr>
            </a:lvl3pPr>
            <a:lvl4pPr marL="1600200" indent="-228600" eaLnBrk="0" hangingPunct="0">
              <a:spcBef>
                <a:spcPct val="20000"/>
              </a:spcBef>
              <a:buClr>
                <a:srgbClr val="333333"/>
              </a:buClr>
              <a:buFont typeface="Arial" pitchFamily="34" charset="0"/>
              <a:buChar char="–"/>
              <a:defRPr kumimoji="1">
                <a:solidFill>
                  <a:schemeClr val="tx1"/>
                </a:solidFill>
                <a:latin typeface="ＭＳ Ｐゴシック" pitchFamily="50" charset="-128"/>
                <a:ea typeface="ＭＳ Ｐゴシック" pitchFamily="50" charset="-128"/>
              </a:defRPr>
            </a:lvl4pPr>
            <a:lvl5pPr marL="2057400" indent="-228600" eaLnBrk="0" hangingPunct="0">
              <a:spcBef>
                <a:spcPct val="20000"/>
              </a:spcBef>
              <a:buClr>
                <a:srgbClr val="333333"/>
              </a:buClr>
              <a:buFont typeface="Arial" pitchFamily="34" charset="0"/>
              <a:buChar char="»"/>
              <a:defRPr kumimoji="1">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lr>
                <a:srgbClr val="333333"/>
              </a:buClr>
              <a:buFont typeface="Arial" pitchFamily="34" charset="0"/>
              <a:buChar char="»"/>
              <a:defRPr kumimoji="1">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lr>
                <a:srgbClr val="333333"/>
              </a:buClr>
              <a:buFont typeface="Arial" pitchFamily="34" charset="0"/>
              <a:buChar char="»"/>
              <a:defRPr kumimoji="1">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lr>
                <a:srgbClr val="333333"/>
              </a:buClr>
              <a:buFont typeface="Arial" pitchFamily="34" charset="0"/>
              <a:buChar char="»"/>
              <a:defRPr kumimoji="1">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lr>
                <a:srgbClr val="333333"/>
              </a:buClr>
              <a:buFont typeface="Arial" pitchFamily="34" charset="0"/>
              <a:buChar char="»"/>
              <a:defRPr kumimoji="1">
                <a:solidFill>
                  <a:schemeClr val="tx1"/>
                </a:solidFill>
                <a:latin typeface="ＭＳ Ｐゴシック" pitchFamily="50" charset="-128"/>
                <a:ea typeface="ＭＳ Ｐゴシック"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a:t>
            </a:r>
            <a:r>
              <a:rPr kumimoji="1" lang="ja-JP" altLang="en-US" sz="16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特徴</a:t>
            </a:r>
            <a:r>
              <a:rPr kumimoji="1" lang="en-US" altLang="ja-JP" sz="16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ü"/>
              <a:tabLst/>
              <a:defRPr/>
            </a:pP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高画質フルハイビジョン２００万画素</a:t>
            </a:r>
            <a:endPar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ü"/>
              <a:tabLst/>
              <a:defRPr/>
            </a:pPr>
            <a:r>
              <a:rPr kumimoji="1" lang="ja-JP" altLang="en-US" sz="1400" b="1" i="0" u="none" strike="noStrike" kern="0" cap="none" spc="0" normalizeH="0" baseline="0" noProof="0" dirty="0" smtClean="0">
                <a:ln>
                  <a:noFill/>
                </a:ln>
                <a:solidFill>
                  <a:srgbClr val="FF0000"/>
                </a:solidFill>
                <a:effectLst/>
                <a:uLnTx/>
                <a:uFillTx/>
                <a:latin typeface="Arial" pitchFamily="34" charset="0"/>
                <a:ea typeface="ＭＳ Ｐゴシック" pitchFamily="50" charset="-128"/>
              </a:rPr>
              <a:t>広角１１２</a:t>
            </a:r>
            <a:r>
              <a:rPr kumimoji="1" lang="en-US" altLang="ja-JP" sz="1400" b="1" i="0" u="none" strike="noStrike" kern="0" cap="none" spc="0" normalizeH="0" baseline="0" noProof="0" dirty="0" smtClean="0">
                <a:ln>
                  <a:noFill/>
                </a:ln>
                <a:solidFill>
                  <a:srgbClr val="FF0000"/>
                </a:solidFill>
                <a:effectLst/>
                <a:uLnTx/>
                <a:uFillTx/>
                <a:latin typeface="Arial" pitchFamily="34" charset="0"/>
                <a:ea typeface="ＭＳ Ｐゴシック" pitchFamily="50" charset="-128"/>
              </a:rPr>
              <a:t>°</a:t>
            </a: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ワイドレンズで効率監視</a:t>
            </a:r>
            <a:endPar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ü"/>
              <a:tabLst/>
              <a:defRPr/>
            </a:pPr>
            <a:r>
              <a:rPr kumimoji="1" lang="ja-JP" altLang="en-US" sz="1400" b="1" i="0" u="none" strike="noStrike" kern="0" cap="none" spc="0" normalizeH="0" baseline="0" noProof="0" dirty="0" smtClean="0">
                <a:ln>
                  <a:noFill/>
                </a:ln>
                <a:solidFill>
                  <a:srgbClr val="FF0000"/>
                </a:solidFill>
                <a:effectLst/>
                <a:uLnTx/>
                <a:uFillTx/>
                <a:latin typeface="Arial" pitchFamily="34" charset="0"/>
                <a:ea typeface="ＭＳ Ｐゴシック" pitchFamily="50" charset="-128"/>
              </a:rPr>
              <a:t>パン・チルト・ズーム</a:t>
            </a: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リモート操作可能</a:t>
            </a:r>
            <a: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
            </a:r>
            <a:b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b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（半球面死角なし）</a:t>
            </a:r>
            <a:endPar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ü"/>
              <a:tabLst/>
              <a:defRPr/>
            </a:pPr>
            <a:r>
              <a:rPr kumimoji="1" lang="ja-JP" altLang="en-US" sz="1400" b="1" i="0" u="none" strike="noStrike" kern="0" cap="none" spc="0" normalizeH="0" baseline="0" noProof="0" dirty="0" smtClean="0">
                <a:ln>
                  <a:noFill/>
                </a:ln>
                <a:solidFill>
                  <a:srgbClr val="FF0000"/>
                </a:solidFill>
                <a:effectLst/>
                <a:uLnTx/>
                <a:uFillTx/>
                <a:latin typeface="Arial" pitchFamily="34" charset="0"/>
                <a:ea typeface="ＭＳ Ｐゴシック" pitchFamily="50" charset="-128"/>
              </a:rPr>
              <a:t>光学４倍・電子ズーム１６倍</a:t>
            </a: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がシームレスに動作</a:t>
            </a:r>
            <a: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
            </a:r>
            <a:b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br>
            <a:r>
              <a:rPr lang="ja-JP" altLang="en-US" sz="1400" b="1" kern="0" dirty="0" smtClean="0">
                <a:solidFill>
                  <a:srgbClr val="000000"/>
                </a:solidFill>
                <a:latin typeface="Arial" pitchFamily="34" charset="0"/>
              </a:rPr>
              <a:t>す</a:t>
            </a:r>
            <a:r>
              <a:rPr lang="ja-JP" altLang="en-US" sz="1400" b="1" kern="0" dirty="0">
                <a:solidFill>
                  <a:srgbClr val="000000"/>
                </a:solidFill>
                <a:latin typeface="Arial" pitchFamily="34" charset="0"/>
              </a:rPr>
              <a:t>る</a:t>
            </a: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スムーズなズームイン／アウト</a:t>
            </a:r>
            <a:endPar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ü"/>
              <a:tabLst/>
              <a:defRPr/>
            </a:pP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滑らかな雲台動作</a:t>
            </a:r>
            <a:endPar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a:p>
            <a:pPr marL="342900" marR="0" lvl="0" indent="-342900" defTabSz="914400" eaLnBrk="1" fontAlgn="base" latinLnBrk="0" hangingPunct="1">
              <a:lnSpc>
                <a:spcPct val="100000"/>
              </a:lnSpc>
              <a:spcBef>
                <a:spcPct val="0"/>
              </a:spcBef>
              <a:spcAft>
                <a:spcPct val="0"/>
              </a:spcAft>
              <a:buClrTx/>
              <a:buSzTx/>
              <a:buFont typeface="Wingdings" pitchFamily="2" charset="2"/>
              <a:buChar char="ü"/>
              <a:tabLst/>
              <a:defRPr/>
            </a:pP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最低被写体照度  カラー</a:t>
            </a:r>
            <a: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0.05Lux</a:t>
            </a:r>
          </a:p>
          <a:p>
            <a:pPr marL="342900" marR="0" lvl="0" indent="-342900" defTabSz="914400" eaLnBrk="1" fontAlgn="base" latinLnBrk="0" hangingPunct="1">
              <a:lnSpc>
                <a:spcPct val="100000"/>
              </a:lnSpc>
              <a:spcBef>
                <a:spcPct val="0"/>
              </a:spcBef>
              <a:spcAft>
                <a:spcPct val="0"/>
              </a:spcAft>
              <a:buClrTx/>
              <a:buSzTx/>
              <a:buFont typeface="Wingdings" pitchFamily="2" charset="2"/>
              <a:buChar char="ü"/>
              <a:tabLst/>
              <a:defRPr/>
            </a:pPr>
            <a:r>
              <a:rPr kumimoji="1" lang="ja-JP" altLang="en-US"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低消費電力 </a:t>
            </a:r>
            <a:r>
              <a:rPr kumimoji="1" lang="en-US" altLang="ja-JP" sz="1400" b="1"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rPr>
              <a:t>Max 5.6W</a:t>
            </a:r>
            <a:endParaRPr kumimoji="1" lang="en-US" altLang="ja-JP" sz="400" b="1" i="0" u="none" strike="noStrike" kern="0" cap="none" spc="0" normalizeH="0" baseline="0" noProof="0" dirty="0" smtClean="0">
              <a:ln>
                <a:noFill/>
              </a:ln>
              <a:solidFill>
                <a:srgbClr val="000000"/>
              </a:solidFill>
              <a:effectLst/>
              <a:uLnTx/>
              <a:uFillTx/>
              <a:latin typeface="Arial" pitchFamily="34" charset="0"/>
            </a:endParaRPr>
          </a:p>
          <a:p>
            <a:pPr marR="0" lvl="0" defTabSz="914400" eaLnBrk="1" fontAlgn="base" latinLnBrk="0" hangingPunct="1">
              <a:lnSpc>
                <a:spcPct val="100000"/>
              </a:lnSpc>
              <a:spcBef>
                <a:spcPct val="0"/>
              </a:spcBef>
              <a:spcAft>
                <a:spcPct val="0"/>
              </a:spcAft>
              <a:buClrTx/>
              <a:buSzTx/>
              <a:buNone/>
              <a:tabLst/>
              <a:defRPr/>
            </a:pPr>
            <a:r>
              <a:rPr lang="en-US" altLang="ja-JP" sz="400" b="1" kern="0" dirty="0" smtClean="0">
                <a:solidFill>
                  <a:srgbClr val="000000"/>
                </a:solidFill>
                <a:latin typeface="Arial" pitchFamily="34" charset="0"/>
              </a:rPr>
              <a:t/>
            </a:r>
            <a:br>
              <a:rPr lang="en-US" altLang="ja-JP" sz="400" b="1" kern="0" dirty="0" smtClean="0">
                <a:solidFill>
                  <a:srgbClr val="000000"/>
                </a:solidFill>
                <a:latin typeface="Arial" pitchFamily="34" charset="0"/>
              </a:rPr>
            </a:br>
            <a:r>
              <a:rPr lang="ja-JP" altLang="en-US" sz="1400" b="1" kern="0" dirty="0" smtClean="0">
                <a:solidFill>
                  <a:srgbClr val="000000"/>
                </a:solidFill>
                <a:latin typeface="Arial" pitchFamily="34" charset="0"/>
              </a:rPr>
              <a:t>オプション：ハウジング、ブラケット、</a:t>
            </a:r>
            <a:r>
              <a:rPr lang="en-US" altLang="ja-JP" sz="1400" b="1" kern="0" dirty="0" err="1" smtClean="0">
                <a:solidFill>
                  <a:srgbClr val="000000"/>
                </a:solidFill>
                <a:latin typeface="Arial" pitchFamily="34" charset="0"/>
              </a:rPr>
              <a:t>PoE</a:t>
            </a:r>
            <a:r>
              <a:rPr lang="ja-JP" altLang="en-US" sz="1400" b="1" kern="0" dirty="0" err="1" smtClean="0">
                <a:solidFill>
                  <a:srgbClr val="000000"/>
                </a:solidFill>
                <a:latin typeface="Arial" pitchFamily="34" charset="0"/>
              </a:rPr>
              <a:t>、</a:t>
            </a:r>
            <a:r>
              <a:rPr lang="en-US" altLang="ja-JP" sz="1400" b="1" kern="0" dirty="0" smtClean="0">
                <a:solidFill>
                  <a:srgbClr val="000000"/>
                </a:solidFill>
                <a:latin typeface="Arial" pitchFamily="34" charset="0"/>
              </a:rPr>
              <a:t>AC</a:t>
            </a:r>
            <a:r>
              <a:rPr lang="ja-JP" altLang="en-US" sz="1400" b="1" kern="0" dirty="0" smtClean="0">
                <a:solidFill>
                  <a:srgbClr val="000000"/>
                </a:solidFill>
                <a:latin typeface="Arial" pitchFamily="34" charset="0"/>
              </a:rPr>
              <a:t>アダプタ</a:t>
            </a:r>
            <a:endParaRPr lang="en-US" altLang="ja-JP" sz="1400" b="1" kern="0" dirty="0" smtClean="0">
              <a:solidFill>
                <a:srgbClr val="000000"/>
              </a:solidFill>
              <a:latin typeface="Arial" pitchFamily="34" charset="0"/>
            </a:endParaRPr>
          </a:p>
        </p:txBody>
      </p:sp>
      <p:pic>
        <p:nvPicPr>
          <p:cNvPr id="6"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86" y="1247774"/>
            <a:ext cx="2909748" cy="260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昼間.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75" y="4309109"/>
            <a:ext cx="3338939" cy="186597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98245" y="3962951"/>
            <a:ext cx="1080760" cy="350493"/>
          </a:xfrm>
          <a:prstGeom prst="rect">
            <a:avLst/>
          </a:prstGeom>
          <a:noFill/>
        </p:spPr>
        <p:txBody>
          <a:bodyPr wrap="square" rtlCol="0">
            <a:spAutoFit/>
          </a:bodyPr>
          <a:lstStyle/>
          <a:p>
            <a:r>
              <a:rPr lang="en-US" altLang="ja-JP" sz="1600" b="1" dirty="0" smtClean="0">
                <a:solidFill>
                  <a:srgbClr val="000000"/>
                </a:solidFill>
                <a:latin typeface="Arial" charset="0"/>
                <a:ea typeface="ＭＳ Ｐゴシック" charset="-128"/>
              </a:rPr>
              <a:t>【</a:t>
            </a:r>
            <a:r>
              <a:rPr lang="ja-JP" altLang="en-US" sz="1600" b="1" dirty="0" smtClean="0">
                <a:solidFill>
                  <a:srgbClr val="000000"/>
                </a:solidFill>
                <a:latin typeface="Arial" charset="0"/>
                <a:ea typeface="ＭＳ Ｐゴシック" charset="-128"/>
              </a:rPr>
              <a:t>昼間</a:t>
            </a:r>
            <a:r>
              <a:rPr lang="en-US" altLang="ja-JP" sz="1600" b="1" dirty="0" smtClean="0">
                <a:solidFill>
                  <a:srgbClr val="000000"/>
                </a:solidFill>
                <a:latin typeface="Arial" charset="0"/>
                <a:ea typeface="ＭＳ Ｐゴシック" charset="-128"/>
              </a:rPr>
              <a:t>】</a:t>
            </a:r>
            <a:endParaRPr lang="ja-JP" altLang="en-US" sz="1600" b="1" dirty="0">
              <a:solidFill>
                <a:srgbClr val="000000"/>
              </a:solidFill>
              <a:latin typeface="Arial" charset="0"/>
              <a:ea typeface="ＭＳ Ｐゴシック" charset="-128"/>
            </a:endParaRPr>
          </a:p>
        </p:txBody>
      </p:sp>
      <p:pic>
        <p:nvPicPr>
          <p:cNvPr id="16" name="Picture 3" descr="F:\外灯あり.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9127" y="4309108"/>
            <a:ext cx="3250380" cy="186597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3963466" y="3925971"/>
            <a:ext cx="1408350" cy="338554"/>
          </a:xfrm>
          <a:prstGeom prst="rect">
            <a:avLst/>
          </a:prstGeom>
          <a:noFill/>
        </p:spPr>
        <p:txBody>
          <a:bodyPr wrap="square" rtlCol="0">
            <a:spAutoFit/>
          </a:bodyPr>
          <a:lstStyle/>
          <a:p>
            <a:r>
              <a:rPr lang="en-US" altLang="ja-JP" sz="1600" b="1" dirty="0" smtClean="0">
                <a:solidFill>
                  <a:srgbClr val="000000"/>
                </a:solidFill>
                <a:latin typeface="Arial" charset="0"/>
                <a:ea typeface="ＭＳ Ｐゴシック" charset="-128"/>
              </a:rPr>
              <a:t>【</a:t>
            </a:r>
            <a:r>
              <a:rPr lang="ja-JP" altLang="en-US" sz="1600" b="1" dirty="0" smtClean="0">
                <a:solidFill>
                  <a:srgbClr val="000000"/>
                </a:solidFill>
                <a:latin typeface="Arial" charset="0"/>
                <a:ea typeface="ＭＳ Ｐゴシック" charset="-128"/>
              </a:rPr>
              <a:t>夜間</a:t>
            </a:r>
            <a:r>
              <a:rPr lang="en-US" altLang="ja-JP" sz="1600" b="1" dirty="0" smtClean="0">
                <a:solidFill>
                  <a:srgbClr val="000000"/>
                </a:solidFill>
                <a:latin typeface="Arial" charset="0"/>
                <a:ea typeface="ＭＳ Ｐゴシック" charset="-128"/>
              </a:rPr>
              <a:t>】</a:t>
            </a:r>
            <a:endParaRPr lang="ja-JP" altLang="en-US" sz="1600" b="1" dirty="0">
              <a:solidFill>
                <a:srgbClr val="000000"/>
              </a:solidFill>
              <a:latin typeface="Arial" charset="0"/>
              <a:ea typeface="ＭＳ Ｐゴシック" charset="-128"/>
            </a:endParaRPr>
          </a:p>
        </p:txBody>
      </p:sp>
    </p:spTree>
    <p:extLst>
      <p:ext uri="{BB962C8B-B14F-4D97-AF65-F5344CB8AC3E}">
        <p14:creationId xmlns:p14="http://schemas.microsoft.com/office/powerpoint/2010/main" val="1758185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ngyo2019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0FFBA374-2C85-4691-AD34-CB007B659E76}" vid="{0D54574F-4663-434B-960F-9573086FCC1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Dengyo2019</Template>
  <TotalTime>58</TotalTime>
  <Words>574</Words>
  <Application>Microsoft Office PowerPoint</Application>
  <PresentationFormat>ワイド画面</PresentationFormat>
  <Paragraphs>104</Paragraphs>
  <Slides>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vt:i4>
      </vt:variant>
    </vt:vector>
  </HeadingPairs>
  <TitlesOfParts>
    <vt:vector size="16" baseType="lpstr">
      <vt:lpstr>HGP創英角ｺﾞｼｯｸUB</vt:lpstr>
      <vt:lpstr>ＭＳ Ｐゴシック</vt:lpstr>
      <vt:lpstr>メイリオ</vt:lpstr>
      <vt:lpstr>小塚ゴシック Pr6N B</vt:lpstr>
      <vt:lpstr>小塚ゴシック Pr6N M</vt:lpstr>
      <vt:lpstr>小塚ゴシック Pro B</vt:lpstr>
      <vt:lpstr>游ゴシック</vt:lpstr>
      <vt:lpstr>游ゴシック Light</vt:lpstr>
      <vt:lpstr>Arial</vt:lpstr>
      <vt:lpstr>Wingdings</vt:lpstr>
      <vt:lpstr>Dengyo2019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8</cp:revision>
  <dcterms:created xsi:type="dcterms:W3CDTF">2020-03-06T06:19:47Z</dcterms:created>
  <dcterms:modified xsi:type="dcterms:W3CDTF">2020-03-06T07:18:21Z</dcterms:modified>
</cp:coreProperties>
</file>